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63"/>
  </p:notesMasterIdLst>
  <p:handoutMasterIdLst>
    <p:handoutMasterId r:id="rId64"/>
  </p:handoutMasterIdLst>
  <p:sldIdLst>
    <p:sldId id="264" r:id="rId3"/>
    <p:sldId id="286" r:id="rId4"/>
    <p:sldId id="331" r:id="rId5"/>
    <p:sldId id="335" r:id="rId6"/>
    <p:sldId id="343" r:id="rId7"/>
    <p:sldId id="350" r:id="rId8"/>
    <p:sldId id="344" r:id="rId9"/>
    <p:sldId id="364" r:id="rId10"/>
    <p:sldId id="363" r:id="rId11"/>
    <p:sldId id="336" r:id="rId12"/>
    <p:sldId id="322" r:id="rId13"/>
    <p:sldId id="348" r:id="rId14"/>
    <p:sldId id="351" r:id="rId15"/>
    <p:sldId id="356" r:id="rId16"/>
    <p:sldId id="357" r:id="rId17"/>
    <p:sldId id="337" r:id="rId18"/>
    <p:sldId id="339" r:id="rId19"/>
    <p:sldId id="341" r:id="rId20"/>
    <p:sldId id="342" r:id="rId21"/>
    <p:sldId id="365" r:id="rId22"/>
    <p:sldId id="274" r:id="rId23"/>
    <p:sldId id="281" r:id="rId24"/>
    <p:sldId id="284" r:id="rId25"/>
    <p:sldId id="370" r:id="rId26"/>
    <p:sldId id="368" r:id="rId27"/>
    <p:sldId id="360" r:id="rId28"/>
    <p:sldId id="349" r:id="rId29"/>
    <p:sldId id="285" r:id="rId30"/>
    <p:sldId id="318" r:id="rId31"/>
    <p:sldId id="319" r:id="rId32"/>
    <p:sldId id="369" r:id="rId33"/>
    <p:sldId id="347" r:id="rId34"/>
    <p:sldId id="346" r:id="rId35"/>
    <p:sldId id="320" r:id="rId36"/>
    <p:sldId id="367" r:id="rId37"/>
    <p:sldId id="362" r:id="rId38"/>
    <p:sldId id="359" r:id="rId39"/>
    <p:sldId id="358" r:id="rId40"/>
    <p:sldId id="366" r:id="rId41"/>
    <p:sldId id="352" r:id="rId42"/>
    <p:sldId id="371" r:id="rId43"/>
    <p:sldId id="288" r:id="rId44"/>
    <p:sldId id="270" r:id="rId45"/>
    <p:sldId id="302" r:id="rId46"/>
    <p:sldId id="303" r:id="rId47"/>
    <p:sldId id="305" r:id="rId48"/>
    <p:sldId id="332" r:id="rId49"/>
    <p:sldId id="333" r:id="rId50"/>
    <p:sldId id="306" r:id="rId51"/>
    <p:sldId id="308" r:id="rId52"/>
    <p:sldId id="334" r:id="rId53"/>
    <p:sldId id="307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296" r:id="rId62"/>
  </p:sldIdLst>
  <p:sldSz cx="9144000" cy="6858000" type="screen4x3"/>
  <p:notesSz cx="9926638" cy="67976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B54CDE0-4BCB-45EB-89EB-87FA6772427C}">
          <p14:sldIdLst>
            <p14:sldId id="264"/>
            <p14:sldId id="286"/>
            <p14:sldId id="331"/>
            <p14:sldId id="335"/>
            <p14:sldId id="343"/>
            <p14:sldId id="350"/>
            <p14:sldId id="344"/>
            <p14:sldId id="364"/>
            <p14:sldId id="363"/>
            <p14:sldId id="336"/>
            <p14:sldId id="322"/>
            <p14:sldId id="348"/>
            <p14:sldId id="351"/>
            <p14:sldId id="356"/>
            <p14:sldId id="357"/>
            <p14:sldId id="337"/>
            <p14:sldId id="339"/>
            <p14:sldId id="341"/>
            <p14:sldId id="342"/>
            <p14:sldId id="365"/>
            <p14:sldId id="274"/>
            <p14:sldId id="281"/>
            <p14:sldId id="284"/>
            <p14:sldId id="370"/>
            <p14:sldId id="368"/>
            <p14:sldId id="360"/>
            <p14:sldId id="349"/>
            <p14:sldId id="285"/>
            <p14:sldId id="318"/>
            <p14:sldId id="319"/>
            <p14:sldId id="369"/>
            <p14:sldId id="347"/>
            <p14:sldId id="346"/>
            <p14:sldId id="320"/>
          </p14:sldIdLst>
        </p14:section>
        <p14:section name="未命名的章節" id="{09353AF7-3382-43C8-BC38-D515101380A4}">
          <p14:sldIdLst>
            <p14:sldId id="367"/>
            <p14:sldId id="362"/>
            <p14:sldId id="359"/>
            <p14:sldId id="358"/>
            <p14:sldId id="366"/>
            <p14:sldId id="352"/>
            <p14:sldId id="371"/>
            <p14:sldId id="288"/>
            <p14:sldId id="270"/>
            <p14:sldId id="302"/>
            <p14:sldId id="303"/>
            <p14:sldId id="305"/>
            <p14:sldId id="332"/>
            <p14:sldId id="333"/>
            <p14:sldId id="306"/>
            <p14:sldId id="308"/>
            <p14:sldId id="334"/>
            <p14:sldId id="307"/>
            <p14:sldId id="324"/>
            <p14:sldId id="325"/>
            <p14:sldId id="326"/>
            <p14:sldId id="327"/>
            <p14:sldId id="328"/>
            <p14:sldId id="329"/>
            <p14:sldId id="33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45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2" userDrawn="1">
          <p15:clr>
            <a:srgbClr val="A4A3A4"/>
          </p15:clr>
        </p15:guide>
        <p15:guide id="5" orient="horz" pos="1072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528" userDrawn="1">
          <p15:clr>
            <a:srgbClr val="A4A3A4"/>
          </p15:clr>
        </p15:guide>
        <p15:guide id="8" pos="5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114" d="100"/>
          <a:sy n="114" d="100"/>
        </p:scale>
        <p:origin x="2094" y="7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2880"/>
        <p:guide pos="528"/>
        <p:guide pos="5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3240" y="66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latinLnBrk="0">
              <a:defRPr lang="zh-TW" sz="1200"/>
            </a:lvl1pPr>
          </a:lstStyle>
          <a:p>
            <a:endParaRPr lang="zh-TW">
              <a:solidFill>
                <a:schemeClr val="tx2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7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latinLnBrk="0">
              <a:defRPr lang="zh-TW" sz="1200"/>
            </a:lvl1pPr>
          </a:lstStyle>
          <a:p>
            <a:fld id="{E973C59C-4E16-4A64-A766-34DB213E11B3}" type="datetimeFigureOut">
              <a:rPr lang="en-US" altLang="zh-TW">
                <a:solidFill>
                  <a:schemeClr val="tx2"/>
                </a:solidFill>
              </a:rPr>
              <a:t>9/10/2019</a:t>
            </a:fld>
            <a:endParaRPr lang="zh-TW">
              <a:solidFill>
                <a:schemeClr val="tx2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latinLnBrk="0">
              <a:defRPr lang="zh-TW" sz="1200"/>
            </a:lvl1pPr>
          </a:lstStyle>
          <a:p>
            <a:endParaRPr lang="zh-TW">
              <a:solidFill>
                <a:schemeClr val="tx2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7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latinLnBrk="0">
              <a:defRPr lang="zh-TW" sz="1200"/>
            </a:lvl1pPr>
          </a:lstStyle>
          <a:p>
            <a:fld id="{CFD77566-CD65-4859-9FA1-43956DC85B8C}" type="slidenum">
              <a:rPr lang="zh-TW">
                <a:solidFill>
                  <a:schemeClr val="tx2"/>
                </a:solidFill>
              </a:rPr>
              <a:t>‹#›</a:t>
            </a:fld>
            <a:endParaRPr lang="zh-TW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latinLnBrk="0">
              <a:defRPr lang="zh-TW" sz="1200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7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latinLnBrk="0">
              <a:defRPr lang="zh-TW"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pPr/>
              <a:t>2019/9/10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zh-TW"/>
          </a:p>
        </p:txBody>
      </p:sp>
      <p:sp>
        <p:nvSpPr>
          <p:cNvPr id="5" name="備忘錄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latinLnBrk="0">
              <a:defRPr lang="zh-TW" sz="1200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7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latinLnBrk="0">
              <a:defRPr lang="zh-TW"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 latinLnBrk="0">
              <a:lnSpc>
                <a:spcPct val="90000"/>
              </a:lnSpc>
              <a:defRPr lang="zh-TW" sz="540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b="0">
                <a:solidFill>
                  <a:schemeClr val="tx1"/>
                </a:solidFill>
              </a:defRPr>
            </a:lvl1pPr>
            <a:lvl2pPr marL="60949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1092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t>2019/9/10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t>2019/9/10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2019/9/10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800">
                <a:solidFill>
                  <a:schemeClr val="tx1"/>
                </a:solidFill>
              </a:defRPr>
            </a:lvl1pPr>
            <a:lvl2pPr marL="609493" indent="0" latinLnBrk="0">
              <a:buNone/>
              <a:defRPr lang="zh-TW"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latinLnBrk="0">
              <a:buNone/>
              <a:defRPr lang="zh-TW"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39845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2019/9/10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8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12497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609493" indent="0" latinLnBrk="0">
              <a:buNone/>
              <a:defRPr lang="zh-TW" sz="2700" b="1"/>
            </a:lvl2pPr>
            <a:lvl3pPr marL="1218987" indent="0" latinLnBrk="0">
              <a:buNone/>
              <a:defRPr lang="zh-TW" sz="2400" b="1"/>
            </a:lvl3pPr>
            <a:lvl4pPr marL="1828480" indent="0" latinLnBrk="0">
              <a:buNone/>
              <a:defRPr lang="zh-TW" sz="2100" b="1"/>
            </a:lvl4pPr>
            <a:lvl5pPr marL="2437973" indent="0" latinLnBrk="0">
              <a:buNone/>
              <a:defRPr lang="zh-TW" sz="2100" b="1"/>
            </a:lvl5pPr>
            <a:lvl6pPr marL="3047467" indent="0" latinLnBrk="0">
              <a:buNone/>
              <a:defRPr lang="zh-TW" sz="2100" b="1"/>
            </a:lvl6pPr>
            <a:lvl7pPr marL="3656960" indent="0" latinLnBrk="0">
              <a:buNone/>
              <a:defRPr lang="zh-TW" sz="2100" b="1"/>
            </a:lvl7pPr>
            <a:lvl8pPr marL="4266453" indent="0" latinLnBrk="0">
              <a:buNone/>
              <a:defRPr lang="zh-TW" sz="2100" b="1"/>
            </a:lvl8pPr>
            <a:lvl9pPr marL="4875947" indent="0" latinLnBrk="0">
              <a:buNone/>
              <a:defRPr lang="zh-TW" sz="21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609493" indent="0" latinLnBrk="0">
              <a:buNone/>
              <a:defRPr lang="zh-TW" sz="2700" b="1"/>
            </a:lvl2pPr>
            <a:lvl3pPr marL="1218987" indent="0" latinLnBrk="0">
              <a:buNone/>
              <a:defRPr lang="zh-TW" sz="2400" b="1"/>
            </a:lvl3pPr>
            <a:lvl4pPr marL="1828480" indent="0" latinLnBrk="0">
              <a:buNone/>
              <a:defRPr lang="zh-TW" sz="2100" b="1"/>
            </a:lvl4pPr>
            <a:lvl5pPr marL="2437973" indent="0" latinLnBrk="0">
              <a:buNone/>
              <a:defRPr lang="zh-TW" sz="2100" b="1"/>
            </a:lvl5pPr>
            <a:lvl6pPr marL="3047467" indent="0" latinLnBrk="0">
              <a:buNone/>
              <a:defRPr lang="zh-TW" sz="2100" b="1"/>
            </a:lvl6pPr>
            <a:lvl7pPr marL="3656960" indent="0" latinLnBrk="0">
              <a:buNone/>
              <a:defRPr lang="zh-TW" sz="2100" b="1"/>
            </a:lvl7pPr>
            <a:lvl8pPr marL="4266453" indent="0" latinLnBrk="0">
              <a:buNone/>
              <a:defRPr lang="zh-TW" sz="2100" b="1"/>
            </a:lvl8pPr>
            <a:lvl9pPr marL="4875947" indent="0" latinLnBrk="0">
              <a:buNone/>
              <a:defRPr lang="zh-TW" sz="21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2019/9/10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2019/9/10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6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4962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2019/9/10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 latinLnBrk="0">
              <a:defRPr lang="zh-TW"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latinLnBrk="0">
              <a:defRPr lang="zh-TW" sz="18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609493" indent="0" latinLnBrk="0">
              <a:buNone/>
              <a:defRPr lang="zh-TW" sz="1600"/>
            </a:lvl2pPr>
            <a:lvl3pPr marL="1218987" indent="0" latinLnBrk="0">
              <a:buNone/>
              <a:defRPr lang="zh-TW" sz="1300"/>
            </a:lvl3pPr>
            <a:lvl4pPr marL="1828480" indent="0" latinLnBrk="0">
              <a:buNone/>
              <a:defRPr lang="zh-TW" sz="1200"/>
            </a:lvl4pPr>
            <a:lvl5pPr marL="2437973" indent="0" latinLnBrk="0">
              <a:buNone/>
              <a:defRPr lang="zh-TW" sz="1200"/>
            </a:lvl5pPr>
            <a:lvl6pPr marL="3047467" indent="0" latinLnBrk="0">
              <a:buNone/>
              <a:defRPr lang="zh-TW" sz="1200"/>
            </a:lvl6pPr>
            <a:lvl7pPr marL="3656960" indent="0" latinLnBrk="0">
              <a:buNone/>
              <a:defRPr lang="zh-TW" sz="1200"/>
            </a:lvl7pPr>
            <a:lvl8pPr marL="4266453" indent="0" latinLnBrk="0">
              <a:buNone/>
              <a:defRPr lang="zh-TW" sz="1200"/>
            </a:lvl8pPr>
            <a:lvl9pPr marL="4875947" indent="0" latinLnBrk="0">
              <a:buNone/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t>2019/9/10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 latinLnBrk="0">
              <a:defRPr lang="zh-TW"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800"/>
            </a:lvl1pPr>
            <a:lvl2pPr marL="609493" indent="0" latinLnBrk="0">
              <a:buNone/>
              <a:defRPr lang="zh-TW" sz="3700"/>
            </a:lvl2pPr>
            <a:lvl3pPr marL="1218987" indent="0" latinLnBrk="0">
              <a:buNone/>
              <a:defRPr lang="zh-TW" sz="3200"/>
            </a:lvl3pPr>
            <a:lvl4pPr marL="1828480" indent="0" latinLnBrk="0">
              <a:buNone/>
              <a:defRPr lang="zh-TW" sz="2700"/>
            </a:lvl4pPr>
            <a:lvl5pPr marL="2437973" indent="0" latinLnBrk="0">
              <a:buNone/>
              <a:defRPr lang="zh-TW" sz="2700"/>
            </a:lvl5pPr>
            <a:lvl6pPr marL="3047467" indent="0" latinLnBrk="0">
              <a:buNone/>
              <a:defRPr lang="zh-TW" sz="2700"/>
            </a:lvl6pPr>
            <a:lvl7pPr marL="3656960" indent="0" latinLnBrk="0">
              <a:buNone/>
              <a:defRPr lang="zh-TW" sz="2700"/>
            </a:lvl7pPr>
            <a:lvl8pPr marL="4266453" indent="0" latinLnBrk="0">
              <a:buNone/>
              <a:defRPr lang="zh-TW" sz="2700"/>
            </a:lvl8pPr>
            <a:lvl9pPr marL="4875947" indent="0" latinLnBrk="0">
              <a:buNone/>
              <a:defRPr lang="zh-TW" sz="27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600"/>
            </a:lvl1pPr>
            <a:lvl2pPr marL="609493" indent="0" latinLnBrk="0">
              <a:buNone/>
              <a:defRPr lang="zh-TW" sz="1600"/>
            </a:lvl2pPr>
            <a:lvl3pPr marL="1218987" indent="0" latinLnBrk="0">
              <a:buNone/>
              <a:defRPr lang="zh-TW" sz="1300"/>
            </a:lvl3pPr>
            <a:lvl4pPr marL="1828480" indent="0" latinLnBrk="0">
              <a:buNone/>
              <a:defRPr lang="zh-TW" sz="1200"/>
            </a:lvl4pPr>
            <a:lvl5pPr marL="2437973" indent="0" latinLnBrk="0">
              <a:buNone/>
              <a:defRPr lang="zh-TW" sz="1200"/>
            </a:lvl5pPr>
            <a:lvl6pPr marL="3047467" indent="0" latinLnBrk="0">
              <a:buNone/>
              <a:defRPr lang="zh-TW" sz="1200"/>
            </a:lvl6pPr>
            <a:lvl7pPr marL="3656960" indent="0" latinLnBrk="0">
              <a:buNone/>
              <a:defRPr lang="zh-TW" sz="1200"/>
            </a:lvl7pPr>
            <a:lvl8pPr marL="4266453" indent="0" latinLnBrk="0">
              <a:buNone/>
              <a:defRPr lang="zh-TW" sz="1200"/>
            </a:lvl8pPr>
            <a:lvl9pPr marL="4875947" indent="0" latinLnBrk="0">
              <a:buNone/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t>2019/9/10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28600" y="-17756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 altLang="en-US" sz="2400">
              <a:latin typeface="+mj-ea"/>
              <a:ea typeface="+mj-ea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latinLnBrk="0">
              <a:defRPr lang="zh-TW" sz="1200">
                <a:solidFill>
                  <a:schemeClr val="tx2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</a:lstStyle>
          <a:p>
            <a:fld id="{2DD204D1-F9BD-4643-8480-6EA41EB484F1}" type="datetimeFigureOut">
              <a:rPr lang="en-US" altLang="zh-TW" smtClean="0"/>
              <a:pPr/>
              <a:t>9/10/2019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latinLnBrk="0">
              <a:defRPr lang="zh-TW" sz="1200">
                <a:solidFill>
                  <a:schemeClr val="tx2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latinLnBrk="0">
              <a:defRPr lang="zh-TW" sz="1200">
                <a:solidFill>
                  <a:schemeClr val="tx2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lang="zh-TW" sz="4400" kern="1200" cap="none" baseline="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lang="zh-TW" sz="2400" kern="1200">
          <a:solidFill>
            <a:schemeClr val="tx1"/>
          </a:solidFill>
          <a:latin typeface="+mj-ea"/>
          <a:ea typeface="+mj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lang="zh-TW" sz="2000" kern="1200">
          <a:solidFill>
            <a:schemeClr val="tx1"/>
          </a:solidFill>
          <a:latin typeface="+mj-ea"/>
          <a:ea typeface="+mj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j-ea"/>
          <a:ea typeface="+mj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498602"/>
            <a:ext cx="6207224" cy="3298825"/>
          </a:xfrm>
        </p:spPr>
        <p:txBody>
          <a:bodyPr/>
          <a:lstStyle/>
          <a:p>
            <a:r>
              <a:rPr lang="zh-TW" altLang="en-US" dirty="0" smtClean="0"/>
              <a:t>多元升學管道說明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099248" cy="877664"/>
          </a:xfrm>
        </p:spPr>
        <p:txBody>
          <a:bodyPr>
            <a:normAutofit/>
          </a:bodyPr>
          <a:lstStyle/>
          <a:p>
            <a:pPr algn="r"/>
            <a:endParaRPr lang="zh-TW" sz="2600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68151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65;p1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08520" y="-243408"/>
            <a:ext cx="9252519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4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0" y="0"/>
            <a:ext cx="925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0" y="76200"/>
            <a:ext cx="13105456" cy="688119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1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-99392"/>
            <a:ext cx="10366920" cy="712879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2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-459432"/>
            <a:ext cx="13393488" cy="820891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0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640"/>
            <a:ext cx="13681520" cy="7029399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85;p16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7" y="0"/>
            <a:ext cx="9375144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15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90;p17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學測五選</a:t>
            </a:r>
            <a:r>
              <a:rPr lang="zh-TW" altLang="en-US" dirty="0" smtClean="0"/>
              <a:t>四</a:t>
            </a:r>
            <a:r>
              <a:rPr lang="en-US" altLang="zh-TW" dirty="0"/>
              <a:t>https://</a:t>
            </a:r>
            <a:r>
              <a:rPr lang="en-US" altLang="zh-TW" dirty="0" err="1"/>
              <a:t>sean.cat</a:t>
            </a:r>
            <a:r>
              <a:rPr lang="en-US" altLang="zh-TW" dirty="0"/>
              <a:t>/</a:t>
            </a:r>
            <a:r>
              <a:rPr lang="en-US" altLang="zh-TW" dirty="0" err="1"/>
              <a:t>gsat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8964488" cy="576064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1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553" y="-171400"/>
            <a:ext cx="9591169" cy="727280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83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06457" y="116632"/>
            <a:ext cx="8937543" cy="904528"/>
          </a:xfrm>
        </p:spPr>
        <p:txBody>
          <a:bodyPr/>
          <a:lstStyle/>
          <a:p>
            <a:pPr algn="ctr"/>
            <a:r>
              <a:rPr lang="zh-TW" altLang="en-US" dirty="0" smtClean="0"/>
              <a:t>升大學管道</a:t>
            </a:r>
            <a:endParaRPr lang="zh-TW" altLang="en-US" dirty="0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0204"/>
            <a:ext cx="6984776" cy="5719784"/>
          </a:xfrm>
        </p:spPr>
      </p:pic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3244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45719"/>
          </a:xfrm>
        </p:spPr>
        <p:txBody>
          <a:bodyPr>
            <a:noAutofit/>
          </a:bodyPr>
          <a:lstStyle/>
          <a:p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928548"/>
              </p:ext>
            </p:extLst>
          </p:nvPr>
        </p:nvGraphicFramePr>
        <p:xfrm>
          <a:off x="323527" y="404661"/>
          <a:ext cx="8424931" cy="5718326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514500"/>
                <a:gridCol w="655987"/>
                <a:gridCol w="514500"/>
                <a:gridCol w="694574"/>
                <a:gridCol w="514500"/>
                <a:gridCol w="694574"/>
                <a:gridCol w="514500"/>
                <a:gridCol w="694574"/>
                <a:gridCol w="514500"/>
                <a:gridCol w="694574"/>
                <a:gridCol w="514500"/>
                <a:gridCol w="694574"/>
                <a:gridCol w="514500"/>
                <a:gridCol w="694574"/>
              </a:tblGrid>
              <a:tr h="797326">
                <a:tc gridSpan="14"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（六）各科成績標準一覽表</a:t>
                      </a:r>
                      <a:endParaRPr lang="zh-TW" altLang="en-US" sz="10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4081">
                <a:tc gridSpan="2">
                  <a:txBody>
                    <a:bodyPr/>
                    <a:lstStyle/>
                    <a:p>
                      <a:pPr algn="r" fontAlgn="t"/>
                      <a:r>
                        <a:rPr lang="zh-TW" altLang="en-US" sz="1200" u="none" strike="noStrike">
                          <a:effectLst/>
                        </a:rPr>
                        <a:t>科目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國文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英文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數學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社會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自然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總級分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65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年度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級分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百分比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108</a:t>
                      </a:r>
                      <a:endParaRPr lang="en-US" altLang="zh-TW" sz="12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頂標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25.63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15.51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12.44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19.69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15.10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學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前標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0.00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25.45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26.90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33.78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28.99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年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均標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58.13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50.09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50.72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63.96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52.93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度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後標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81.63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81.84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81.00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76.06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76.31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底標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88.23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90.69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88.15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91.79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89.33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--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107</a:t>
                      </a:r>
                      <a:endParaRPr lang="en-US" altLang="zh-TW" sz="12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頂標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 dirty="0">
                          <a:effectLst/>
                        </a:rPr>
                        <a:t>13</a:t>
                      </a:r>
                      <a:endParaRPr lang="en-US" altLang="zh-TW" sz="11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22.35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15.36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14.88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21.21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17.20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12.02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學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前標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38.38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25.04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 dirty="0">
                          <a:effectLst/>
                        </a:rPr>
                        <a:t>27.59</a:t>
                      </a:r>
                      <a:endParaRPr lang="en-US" altLang="zh-TW" sz="11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35.60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33.38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25.29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年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均標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11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54.94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51.16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57.89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10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62.24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54.02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45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51.63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度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後標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80.85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76.85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80.82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81.12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6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79.67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75.38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  <a:tr h="43603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底標</a:t>
                      </a:r>
                      <a:endParaRPr lang="zh-TW" altLang="en-US" sz="1200" b="0" i="0" u="none" strike="noStrike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88.55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4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90.78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91.25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7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89.65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5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91.13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>
                          <a:effectLst/>
                        </a:rPr>
                        <a:t>28</a:t>
                      </a:r>
                      <a:endParaRPr lang="en-US" altLang="zh-TW" sz="11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u="none" strike="noStrike" dirty="0">
                          <a:effectLst/>
                        </a:rPr>
                        <a:t>88.11</a:t>
                      </a:r>
                      <a:endParaRPr lang="en-US" altLang="zh-TW" sz="11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-141444" y="477606"/>
            <a:ext cx="1138390" cy="56062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0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23528" y="109170"/>
            <a:ext cx="8424936" cy="904528"/>
          </a:xfrm>
        </p:spPr>
        <p:txBody>
          <a:bodyPr/>
          <a:lstStyle/>
          <a:p>
            <a:pPr algn="ctr"/>
            <a:r>
              <a:rPr lang="zh-TW" altLang="en-US" dirty="0" smtClean="0"/>
              <a:t>繁星推薦資格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95536" y="1013698"/>
            <a:ext cx="8496944" cy="565566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全程就讀本校</a:t>
            </a:r>
            <a:r>
              <a:rPr lang="en-US" altLang="zh-TW" dirty="0" smtClean="0"/>
              <a:t>(</a:t>
            </a:r>
            <a:r>
              <a:rPr lang="zh-TW" altLang="en-US" dirty="0" smtClean="0"/>
              <a:t>含復學生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修滿高一、高二各學期</a:t>
            </a:r>
            <a:r>
              <a:rPr lang="zh-TW" altLang="en-US" dirty="0"/>
              <a:t>之</a:t>
            </a:r>
            <a:r>
              <a:rPr lang="zh-TW" altLang="en-US" dirty="0" smtClean="0"/>
              <a:t>應屆畢業生</a:t>
            </a:r>
            <a:endParaRPr lang="en-US" altLang="zh-TW" dirty="0" smtClean="0"/>
          </a:p>
          <a:p>
            <a:pPr>
              <a:spcBef>
                <a:spcPts val="2066"/>
              </a:spcBef>
            </a:pPr>
            <a:r>
              <a:rPr lang="zh-TW" altLang="en-US" dirty="0" smtClean="0"/>
              <a:t>高中前四學期學期學業成績總平均全校排名百分比符合大學之規定</a:t>
            </a:r>
            <a:r>
              <a:rPr lang="en-US" altLang="zh-TW" dirty="0" smtClean="0"/>
              <a:t>(</a:t>
            </a:r>
            <a:r>
              <a:rPr lang="zh-TW" altLang="en-US" dirty="0" smtClean="0"/>
              <a:t>校排百分比前</a:t>
            </a:r>
            <a:r>
              <a:rPr lang="en-US" altLang="zh-TW" dirty="0" smtClean="0"/>
              <a:t>20%</a:t>
            </a:r>
            <a:r>
              <a:rPr lang="zh-TW" altLang="en-US" dirty="0" smtClean="0"/>
              <a:t>、</a:t>
            </a:r>
            <a:r>
              <a:rPr lang="en-US" altLang="zh-TW" dirty="0" smtClean="0"/>
              <a:t>30%</a:t>
            </a:r>
            <a:r>
              <a:rPr lang="zh-TW" altLang="en-US" dirty="0" smtClean="0"/>
              <a:t>、</a:t>
            </a:r>
            <a:r>
              <a:rPr lang="en-US" altLang="zh-TW" dirty="0" smtClean="0"/>
              <a:t>40%</a:t>
            </a:r>
            <a:r>
              <a:rPr lang="zh-TW" altLang="en-US" dirty="0" smtClean="0"/>
              <a:t>、</a:t>
            </a:r>
            <a:r>
              <a:rPr lang="en-US" altLang="zh-TW" dirty="0" smtClean="0"/>
              <a:t>50%)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1800" dirty="0"/>
              <a:t>     </a:t>
            </a:r>
            <a:r>
              <a:rPr lang="zh-TW" altLang="en-US" sz="1800" dirty="0">
                <a:sym typeface="Wingdings 2" panose="05020102010507070707" pitchFamily="18" charset="2"/>
              </a:rPr>
              <a:t>「各學期學業總平均成績」之計算，應依據「高級中學學生成績考查辦法</a:t>
            </a:r>
            <a:r>
              <a:rPr lang="zh-TW" altLang="en-US" sz="1800" dirty="0" smtClean="0">
                <a:sym typeface="Wingdings 2" panose="05020102010507070707" pitchFamily="18" charset="2"/>
              </a:rPr>
              <a:t>」</a:t>
            </a:r>
            <a:endParaRPr lang="en-US" altLang="zh-TW" sz="1800" dirty="0" smtClean="0">
              <a:sym typeface="Wingdings 2" panose="050201020105070707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1800" dirty="0">
                <a:sym typeface="Wingdings 2" panose="05020102010507070707" pitchFamily="18" charset="2"/>
              </a:rPr>
              <a:t> </a:t>
            </a:r>
            <a:r>
              <a:rPr lang="zh-TW" altLang="en-US" sz="1800" dirty="0" smtClean="0">
                <a:sym typeface="Wingdings 2" panose="05020102010507070707" pitchFamily="18" charset="2"/>
              </a:rPr>
              <a:t>          規定</a:t>
            </a:r>
            <a:r>
              <a:rPr lang="zh-TW" altLang="en-US" sz="1800" dirty="0">
                <a:sym typeface="Wingdings 2" panose="05020102010507070707" pitchFamily="18" charset="2"/>
              </a:rPr>
              <a:t>辦理，但如有</a:t>
            </a:r>
            <a:r>
              <a:rPr lang="zh-TW" altLang="en-US" sz="1800" dirty="0" smtClean="0">
                <a:sym typeface="Wingdings 2" panose="05020102010507070707" pitchFamily="18" charset="2"/>
              </a:rPr>
              <a:t>重修</a:t>
            </a:r>
            <a:r>
              <a:rPr lang="zh-TW" altLang="en-US" sz="1800" dirty="0">
                <a:sym typeface="Wingdings 2" panose="05020102010507070707" pitchFamily="18" charset="2"/>
              </a:rPr>
              <a:t>或補修之科目，應以原成績辦理；重讀之科目，應</a:t>
            </a:r>
            <a:r>
              <a:rPr lang="zh-TW" altLang="en-US" sz="1800" dirty="0" smtClean="0">
                <a:sym typeface="Wingdings 2" panose="05020102010507070707" pitchFamily="18" charset="2"/>
              </a:rPr>
              <a:t>以</a:t>
            </a:r>
            <a:endParaRPr lang="en-US" altLang="zh-TW" sz="1800" dirty="0" smtClean="0">
              <a:sym typeface="Wingdings 2" panose="050201020105070707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1800" dirty="0">
                <a:sym typeface="Wingdings 2" panose="05020102010507070707" pitchFamily="18" charset="2"/>
              </a:rPr>
              <a:t> </a:t>
            </a:r>
            <a:r>
              <a:rPr lang="zh-TW" altLang="en-US" sz="1800" dirty="0" smtClean="0">
                <a:sym typeface="Wingdings 2" panose="05020102010507070707" pitchFamily="18" charset="2"/>
              </a:rPr>
              <a:t>          重讀</a:t>
            </a:r>
            <a:r>
              <a:rPr lang="zh-TW" altLang="en-US" sz="1800" dirty="0">
                <a:sym typeface="Wingdings 2" panose="05020102010507070707" pitchFamily="18" charset="2"/>
              </a:rPr>
              <a:t>之成績辦理。</a:t>
            </a:r>
            <a:endParaRPr lang="en-US" altLang="zh-TW" sz="1800" dirty="0">
              <a:sym typeface="Wingdings 2" panose="05020102010507070707" pitchFamily="18" charset="2"/>
            </a:endParaRPr>
          </a:p>
          <a:p>
            <a:r>
              <a:rPr lang="zh-TW" altLang="en-US" dirty="0" smtClean="0">
                <a:sym typeface="Wingdings 2" panose="05020102010507070707" pitchFamily="18" charset="2"/>
              </a:rPr>
              <a:t>學測能力測驗成績通過大學校系之檢定標準</a:t>
            </a:r>
            <a:endParaRPr lang="en-US" altLang="zh-TW" dirty="0" smtClean="0"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zh-TW" dirty="0">
              <a:sym typeface="Wingdings 2" panose="05020102010507070707" pitchFamily="18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/>
              <a:t>本校符合成績上傳資格為</a:t>
            </a:r>
            <a:r>
              <a:rPr lang="en-US" altLang="zh-TW" dirty="0" smtClean="0"/>
              <a:t>158</a:t>
            </a:r>
            <a:r>
              <a:rPr lang="zh-TW" altLang="en-US" dirty="0" smtClean="0"/>
              <a:t>人</a:t>
            </a:r>
            <a:endParaRPr lang="zh-TW" altLang="en-US" dirty="0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40402" y="6669360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06457" y="116632"/>
            <a:ext cx="8937543" cy="904528"/>
          </a:xfrm>
        </p:spPr>
        <p:txBody>
          <a:bodyPr/>
          <a:lstStyle/>
          <a:p>
            <a:pPr algn="ctr"/>
            <a:r>
              <a:rPr lang="zh-TW" altLang="en-US" dirty="0" smtClean="0"/>
              <a:t>繁星推薦名額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00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2200"/>
              </a:spcBef>
            </a:pPr>
            <a:r>
              <a:rPr lang="zh-TW" altLang="en-US" dirty="0" smtClean="0"/>
              <a:t>得依學群推薦符合資格之學生至多各學群二名，並排定推薦至同一所大學學生之優先順序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1600" dirty="0" smtClean="0"/>
          </a:p>
          <a:p>
            <a:pPr>
              <a:lnSpc>
                <a:spcPct val="150000"/>
              </a:lnSpc>
              <a:spcBef>
                <a:spcPts val="2200"/>
              </a:spcBef>
            </a:pPr>
            <a:r>
              <a:rPr lang="zh-TW" altLang="en-US" dirty="0" smtClean="0"/>
              <a:t>同一名學生僅</a:t>
            </a:r>
            <a:r>
              <a:rPr lang="zh-TW" altLang="en-US" dirty="0"/>
              <a:t>限</a:t>
            </a:r>
            <a:r>
              <a:rPr lang="zh-TW" altLang="en-US" dirty="0" smtClean="0"/>
              <a:t>推薦至</a:t>
            </a:r>
            <a:r>
              <a:rPr lang="zh-TW" altLang="en-US" dirty="0"/>
              <a:t>一</a:t>
            </a:r>
            <a:r>
              <a:rPr lang="zh-TW" altLang="en-US" dirty="0" smtClean="0"/>
              <a:t>所大學之一個學群，選填志願數按照各大學之規定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1600" dirty="0" smtClean="0"/>
          </a:p>
          <a:p>
            <a:pPr>
              <a:lnSpc>
                <a:spcPct val="150000"/>
              </a:lnSpc>
            </a:pPr>
            <a:r>
              <a:rPr lang="zh-TW" altLang="en-US" dirty="0"/>
              <a:t>具</a:t>
            </a:r>
            <a:r>
              <a:rPr lang="zh-TW" altLang="en-US" dirty="0" smtClean="0"/>
              <a:t>原住民身分之學生，得以一般生或原住民身分擇一參加本招生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3244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73447" cy="904528"/>
          </a:xfrm>
        </p:spPr>
        <p:txBody>
          <a:bodyPr/>
          <a:lstStyle/>
          <a:p>
            <a:pPr algn="ctr"/>
            <a:r>
              <a:rPr lang="zh-TW" altLang="en-US" dirty="0" smtClean="0"/>
              <a:t>繁星推薦排序標準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28894" y="1054130"/>
            <a:ext cx="8519570" cy="580387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以「在校學業成績全校排名百分比」為比序依據，百分比小者優先推薦學群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>
                <a:solidFill>
                  <a:srgbClr val="FF0000"/>
                </a:solidFill>
              </a:rPr>
              <a:t>同分依次參酌順序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依</a:t>
            </a:r>
            <a:r>
              <a:rPr lang="zh-TW" altLang="en-US" dirty="0" smtClean="0">
                <a:solidFill>
                  <a:srgbClr val="FF0000"/>
                </a:solidFill>
              </a:rPr>
              <a:t>本校</a:t>
            </a:r>
            <a:r>
              <a:rPr lang="en-US" altLang="zh-TW" dirty="0" smtClean="0">
                <a:solidFill>
                  <a:srgbClr val="FF0000"/>
                </a:solidFill>
              </a:rPr>
              <a:t>108</a:t>
            </a:r>
            <a:r>
              <a:rPr lang="zh-TW" altLang="en-US" dirty="0" smtClean="0">
                <a:solidFill>
                  <a:srgbClr val="FF0000"/>
                </a:solidFill>
              </a:rPr>
              <a:t>年成績</a:t>
            </a:r>
            <a:r>
              <a:rPr lang="zh-TW" altLang="en-US" dirty="0">
                <a:solidFill>
                  <a:srgbClr val="FF0000"/>
                </a:solidFill>
              </a:rPr>
              <a:t>審查委員會</a:t>
            </a:r>
            <a:r>
              <a:rPr lang="zh-TW" altLang="en-US" dirty="0" smtClean="0">
                <a:solidFill>
                  <a:srgbClr val="FF0000"/>
                </a:solidFill>
              </a:rPr>
              <a:t>決議通過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sz="1600" dirty="0"/>
          </a:p>
          <a:p>
            <a:pPr marL="883845" lvl="1" indent="-457200">
              <a:buFont typeface="+mj-lt"/>
              <a:buAutoNum type="arabicPeriod"/>
            </a:pPr>
            <a:r>
              <a:rPr lang="en-US" altLang="zh-TW" dirty="0" smtClean="0"/>
              <a:t>108</a:t>
            </a:r>
            <a:r>
              <a:rPr lang="zh-TW" altLang="en-US" dirty="0" smtClean="0"/>
              <a:t>年學科能力測驗 </a:t>
            </a:r>
            <a:r>
              <a:rPr lang="en-US" altLang="zh-TW" dirty="0" smtClean="0"/>
              <a:t>(</a:t>
            </a:r>
            <a:r>
              <a:rPr lang="zh-TW" altLang="en-US" dirty="0" smtClean="0"/>
              <a:t>最高四科總級分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en-US" altLang="zh-TW" dirty="0" smtClean="0"/>
              <a:t>108</a:t>
            </a:r>
            <a:r>
              <a:rPr lang="zh-TW" altLang="en-US" dirty="0" smtClean="0"/>
              <a:t>年學科能力測驗 </a:t>
            </a:r>
            <a:r>
              <a:rPr lang="en-US" altLang="zh-TW" dirty="0" smtClean="0"/>
              <a:t>(</a:t>
            </a:r>
            <a:r>
              <a:rPr lang="zh-TW" altLang="en-US" dirty="0" smtClean="0"/>
              <a:t>國文級分</a:t>
            </a:r>
            <a:r>
              <a:rPr lang="en-US" altLang="zh-TW" dirty="0" smtClean="0"/>
              <a:t>+</a:t>
            </a:r>
            <a:r>
              <a:rPr lang="zh-TW" altLang="en-US" dirty="0" smtClean="0"/>
              <a:t>數學級分</a:t>
            </a:r>
            <a:r>
              <a:rPr lang="en-US" altLang="zh-TW" dirty="0" smtClean="0"/>
              <a:t>+</a:t>
            </a:r>
            <a:r>
              <a:rPr lang="zh-TW" altLang="en-US" dirty="0" smtClean="0"/>
              <a:t>英文級分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dirty="0" smtClean="0"/>
              <a:t>前四學期在</a:t>
            </a:r>
            <a:r>
              <a:rPr lang="zh-TW" altLang="en-US" dirty="0"/>
              <a:t>校</a:t>
            </a:r>
            <a:r>
              <a:rPr lang="zh-TW" altLang="en-US" dirty="0" smtClean="0"/>
              <a:t>學業成績總平均分數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dirty="0" smtClean="0"/>
              <a:t>高二下學業成績總平均分數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dirty="0" smtClean="0"/>
              <a:t>高二上</a:t>
            </a:r>
            <a:r>
              <a:rPr lang="zh-TW" altLang="en-US" dirty="0"/>
              <a:t>學業成績</a:t>
            </a:r>
            <a:r>
              <a:rPr lang="zh-TW" altLang="en-US" dirty="0" smtClean="0"/>
              <a:t>總平均分數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dirty="0" smtClean="0"/>
              <a:t>高一下</a:t>
            </a:r>
            <a:r>
              <a:rPr lang="zh-TW" altLang="en-US" dirty="0"/>
              <a:t>學業成績</a:t>
            </a:r>
            <a:r>
              <a:rPr lang="zh-TW" altLang="en-US" dirty="0" smtClean="0"/>
              <a:t>總平均分數</a:t>
            </a:r>
            <a:endParaRPr lang="en-US" altLang="zh-TW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dirty="0" smtClean="0"/>
              <a:t>高一上</a:t>
            </a:r>
            <a:r>
              <a:rPr lang="zh-TW" altLang="en-US" dirty="0"/>
              <a:t>學業成績</a:t>
            </a:r>
            <a:r>
              <a:rPr lang="zh-TW" altLang="en-US" dirty="0" smtClean="0"/>
              <a:t>總平均分數   </a:t>
            </a:r>
            <a:endParaRPr lang="en-US" altLang="zh-TW" dirty="0" smtClean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81409" y="667494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375145" cy="7029400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7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-891480"/>
            <a:ext cx="12025336" cy="8064896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315416"/>
            <a:ext cx="9612560" cy="731743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9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243408"/>
            <a:ext cx="10801200" cy="7272807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0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73447" cy="904528"/>
          </a:xfrm>
        </p:spPr>
        <p:txBody>
          <a:bodyPr/>
          <a:lstStyle/>
          <a:p>
            <a:pPr algn="ctr"/>
            <a:r>
              <a:rPr lang="zh-TW" altLang="en-US" dirty="0" smtClean="0"/>
              <a:t>繁星推薦注意事項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28894" y="1054130"/>
            <a:ext cx="8519570" cy="58038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zh-TW" dirty="0" smtClean="0"/>
              <a:t>經</a:t>
            </a:r>
            <a:r>
              <a:rPr lang="zh-TW" altLang="zh-TW" dirty="0"/>
              <a:t>繁星計畫錄取後，不論放棄與否，</a:t>
            </a:r>
            <a:r>
              <a:rPr lang="zh-TW" altLang="zh-TW" dirty="0">
                <a:solidFill>
                  <a:srgbClr val="FF0000"/>
                </a:solidFill>
              </a:rPr>
              <a:t>不得報名該學年度「個人申請」，亦不得參加該學年度科技校院日間部四年制申請入學第一階段</a:t>
            </a:r>
            <a:r>
              <a:rPr lang="zh-TW" altLang="zh-TW" dirty="0" smtClean="0">
                <a:solidFill>
                  <a:srgbClr val="FF0000"/>
                </a:solidFill>
              </a:rPr>
              <a:t>篩選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dirty="0"/>
              <a:t>錄取生非</a:t>
            </a:r>
            <a:r>
              <a:rPr lang="zh-TW" altLang="zh-TW" u="sng" dirty="0"/>
              <a:t>於</a:t>
            </a:r>
            <a:r>
              <a:rPr lang="en-US" altLang="zh-TW" u="sng" dirty="0" smtClean="0">
                <a:solidFill>
                  <a:srgbClr val="FFC000"/>
                </a:solidFill>
              </a:rPr>
              <a:t>108</a:t>
            </a:r>
            <a:r>
              <a:rPr lang="zh-TW" altLang="zh-TW" u="sng" dirty="0" smtClean="0">
                <a:solidFill>
                  <a:srgbClr val="FFC000"/>
                </a:solidFill>
              </a:rPr>
              <a:t>年</a:t>
            </a:r>
            <a:r>
              <a:rPr lang="en-US" altLang="zh-TW" u="sng" dirty="0">
                <a:solidFill>
                  <a:srgbClr val="FFC000"/>
                </a:solidFill>
              </a:rPr>
              <a:t>3</a:t>
            </a:r>
            <a:r>
              <a:rPr lang="zh-TW" altLang="zh-TW" u="sng" dirty="0" smtClean="0">
                <a:solidFill>
                  <a:srgbClr val="FFC000"/>
                </a:solidFill>
              </a:rPr>
              <a:t>月</a:t>
            </a:r>
            <a:r>
              <a:rPr lang="en-US" altLang="zh-TW" u="sng" dirty="0" smtClean="0">
                <a:solidFill>
                  <a:srgbClr val="FFC000"/>
                </a:solidFill>
              </a:rPr>
              <a:t>20</a:t>
            </a:r>
            <a:r>
              <a:rPr lang="zh-TW" altLang="zh-TW" u="sng" dirty="0" smtClean="0">
                <a:solidFill>
                  <a:srgbClr val="FFC000"/>
                </a:solidFill>
              </a:rPr>
              <a:t>日前</a:t>
            </a:r>
            <a:r>
              <a:rPr lang="zh-TW" altLang="zh-TW" dirty="0"/>
              <a:t>申請放棄入學資格者，不得參加</a:t>
            </a:r>
            <a:r>
              <a:rPr lang="en-US" altLang="zh-TW" dirty="0" smtClean="0"/>
              <a:t>108</a:t>
            </a:r>
            <a:r>
              <a:rPr lang="zh-TW" altLang="zh-TW" dirty="0" smtClean="0"/>
              <a:t>學年</a:t>
            </a:r>
            <a:r>
              <a:rPr lang="zh-TW" altLang="zh-TW" dirty="0"/>
              <a:t>度大學考試分發招生或四技二專各聯合登記分發入學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zh-TW" dirty="0" smtClean="0"/>
              <a:t>獲學校</a:t>
            </a:r>
            <a:r>
              <a:rPr lang="zh-TW" altLang="zh-TW" dirty="0"/>
              <a:t>推薦至第八類學群之學生，若通過</a:t>
            </a:r>
            <a:r>
              <a:rPr lang="zh-TW" altLang="zh-TW" u="sng" dirty="0"/>
              <a:t>第一</a:t>
            </a:r>
            <a:r>
              <a:rPr lang="zh-TW" altLang="zh-TW" u="sng" dirty="0" smtClean="0"/>
              <a:t>階段篩選</a:t>
            </a:r>
            <a:r>
              <a:rPr lang="zh-TW" altLang="zh-TW" dirty="0"/>
              <a:t>，於報名參加當學年度大學「個人申請」入學招生時，</a:t>
            </a:r>
            <a:r>
              <a:rPr lang="zh-TW" altLang="zh-TW" dirty="0">
                <a:solidFill>
                  <a:srgbClr val="FF0000"/>
                </a:solidFill>
              </a:rPr>
              <a:t>不得再申請報名同一所大學之醫學系</a:t>
            </a:r>
            <a:r>
              <a:rPr lang="zh-TW" altLang="zh-TW" dirty="0"/>
              <a:t>；且獲推薦學生一經</a:t>
            </a:r>
            <a:r>
              <a:rPr lang="zh-TW" altLang="zh-TW" u="sng" dirty="0"/>
              <a:t>繁星計畫錄取</a:t>
            </a:r>
            <a:r>
              <a:rPr lang="zh-TW" altLang="zh-TW" dirty="0"/>
              <a:t>後，</a:t>
            </a:r>
            <a:r>
              <a:rPr lang="zh-TW" altLang="zh-TW" dirty="0">
                <a:solidFill>
                  <a:srgbClr val="FF0000"/>
                </a:solidFill>
              </a:rPr>
              <a:t>不得參加大學「個人申請」入學招生網路就讀志願序登記，接受統一</a:t>
            </a:r>
            <a:r>
              <a:rPr lang="zh-TW" altLang="zh-TW" dirty="0" smtClean="0">
                <a:solidFill>
                  <a:srgbClr val="FF0000"/>
                </a:solidFill>
              </a:rPr>
              <a:t>分發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dirty="0"/>
              <a:t>各大學錄取生入學後，是否得申請</a:t>
            </a:r>
            <a:r>
              <a:rPr lang="zh-TW" altLang="zh-TW" dirty="0">
                <a:solidFill>
                  <a:srgbClr val="FF0000"/>
                </a:solidFill>
              </a:rPr>
              <a:t>轉系</a:t>
            </a:r>
            <a:r>
              <a:rPr lang="zh-TW" altLang="zh-TW" dirty="0" smtClean="0"/>
              <a:t>，</a:t>
            </a:r>
            <a:r>
              <a:rPr lang="zh-TW" altLang="en-US" dirty="0" smtClean="0"/>
              <a:t>要看各校系簡章</a:t>
            </a:r>
            <a:endParaRPr lang="en-US" altLang="zh-TW" dirty="0"/>
          </a:p>
          <a:p>
            <a:pPr>
              <a:lnSpc>
                <a:spcPct val="150000"/>
              </a:lnSpc>
            </a:pPr>
            <a:endParaRPr lang="en-US" altLang="zh-TW" dirty="0" smtClean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81409" y="667494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10850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5" descr="1159298606_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199"/>
            <a:ext cx="9144000" cy="67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1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552" y="-99392"/>
            <a:ext cx="9361040" cy="712879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9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-1107504"/>
            <a:ext cx="11377264" cy="7344816"/>
          </a:xfrm>
        </p:spPr>
      </p:pic>
    </p:spTree>
    <p:extLst>
      <p:ext uri="{BB962C8B-B14F-4D97-AF65-F5344CB8AC3E}">
        <p14:creationId xmlns:p14="http://schemas.microsoft.com/office/powerpoint/2010/main" val="34038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459432"/>
            <a:ext cx="11017224" cy="7704856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2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8" y="0"/>
            <a:ext cx="9505055" cy="760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5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6200"/>
            <a:ext cx="7620000" cy="654657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6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7" y="-315416"/>
            <a:ext cx="10527273" cy="7560840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8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616" cy="6857999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9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61632"/>
              </p:ext>
            </p:extLst>
          </p:nvPr>
        </p:nvGraphicFramePr>
        <p:xfrm>
          <a:off x="251520" y="548680"/>
          <a:ext cx="8496944" cy="5688631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419794"/>
                <a:gridCol w="2040667"/>
                <a:gridCol w="4466143"/>
                <a:gridCol w="621917"/>
                <a:gridCol w="948423"/>
              </a:tblGrid>
              <a:tr h="6350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</a:rPr>
                        <a:t>序號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>
                          <a:effectLst/>
                        </a:rPr>
                        <a:t>學校名稱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000" u="none" strike="noStrike" dirty="0">
                          <a:effectLst/>
                        </a:rPr>
                        <a:t>學系組名稱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</a:rPr>
                        <a:t>系組</a:t>
                      </a:r>
                      <a:br>
                        <a:rPr lang="zh-TW" altLang="en-US" sz="1000" u="none" strike="noStrike">
                          <a:effectLst/>
                        </a:rPr>
                      </a:br>
                      <a:r>
                        <a:rPr lang="zh-TW" altLang="en-US" sz="1000" u="none" strike="noStrike">
                          <a:effectLst/>
                        </a:rPr>
                        <a:t>代碼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</a:rPr>
                        <a:t>回流後考試</a:t>
                      </a:r>
                      <a:br>
                        <a:rPr lang="zh-TW" altLang="en-US" sz="1000" u="none" strike="noStrike">
                          <a:effectLst/>
                        </a:rPr>
                      </a:br>
                      <a:r>
                        <a:rPr lang="zh-TW" altLang="en-US" sz="1000" u="none" strike="noStrike">
                          <a:effectLst/>
                        </a:rPr>
                        <a:t>分發總名額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中國文學系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外國語文學系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53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歷史學系  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4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哲學系    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0004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人類學系                                                    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圖書資訊學系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日本語文學系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0007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戲劇學系</a:t>
                      </a:r>
                      <a:r>
                        <a:rPr lang="en-US" altLang="zh-TW" sz="1200" u="none" strike="noStrike" dirty="0">
                          <a:effectLst/>
                        </a:rPr>
                        <a:t>(</a:t>
                      </a:r>
                      <a:r>
                        <a:rPr lang="zh-TW" altLang="en-US" sz="1200" u="none" strike="noStrike" dirty="0">
                          <a:effectLst/>
                        </a:rPr>
                        <a:t>男</a:t>
                      </a:r>
                      <a:r>
                        <a:rPr lang="en-US" altLang="zh-TW" sz="1200" u="none" strike="noStrike" dirty="0">
                          <a:effectLst/>
                        </a:rPr>
                        <a:t>)                                                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9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戲劇學系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女</a:t>
                      </a:r>
                      <a:r>
                        <a:rPr lang="en-US" altLang="zh-TW" sz="1200" u="none" strike="noStrike">
                          <a:effectLst/>
                        </a:rPr>
                        <a:t>)                                               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數學系    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物理學系  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化學系    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0014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  <a:tr h="388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國立臺灣大學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地質科學系                                                  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0015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1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08" y="-459432"/>
            <a:ext cx="11627568" cy="7992887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4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92" y="-387424"/>
            <a:ext cx="12961440" cy="7344816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17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50;p9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99392"/>
            <a:ext cx="9324528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7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744" y="-603448"/>
            <a:ext cx="12745416" cy="7704855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37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816" y="-459432"/>
            <a:ext cx="11231016" cy="7848872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5892251" cy="952029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/>
              <a:t>校內線上選填系統</a:t>
            </a:r>
            <a:endParaRPr lang="zh-TW" sz="6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2555776" y="4586064"/>
            <a:ext cx="4777767" cy="808856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3244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8728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校</a:t>
            </a:r>
            <a:r>
              <a:rPr lang="zh-TW" altLang="en-US" dirty="0"/>
              <a:t>內線上選填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1268761"/>
            <a:ext cx="8208912" cy="1008112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endParaRPr lang="zh-TW" altLang="en-US" sz="2200" dirty="0">
              <a:cs typeface="+mn-cs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altLang="zh-TW" dirty="0"/>
          </a:p>
          <a:p>
            <a:r>
              <a:rPr lang="zh-TW" altLang="en-US" dirty="0" smtClean="0"/>
              <a:t>志願校系查詢：簡章、</a:t>
            </a:r>
            <a:r>
              <a:rPr lang="en-US" altLang="zh-TW" dirty="0" smtClean="0"/>
              <a:t>107</a:t>
            </a:r>
            <a:r>
              <a:rPr lang="zh-TW" altLang="en-US" dirty="0" smtClean="0"/>
              <a:t>繁星官網查詢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教學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/>
              <a:t>分成兩個階段：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第一階段</a:t>
            </a:r>
            <a:r>
              <a:rPr lang="en-US" altLang="zh-TW" dirty="0"/>
              <a:t>-</a:t>
            </a:r>
            <a:r>
              <a:rPr lang="zh-TW" altLang="en-US" dirty="0"/>
              <a:t>學群選填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第二階段</a:t>
            </a:r>
            <a:r>
              <a:rPr lang="en-US" altLang="zh-TW" dirty="0"/>
              <a:t>-</a:t>
            </a:r>
            <a:r>
              <a:rPr lang="zh-TW" altLang="en-US" dirty="0"/>
              <a:t>校系選填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8728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校</a:t>
            </a:r>
            <a:r>
              <a:rPr lang="zh-TW" altLang="en-US" dirty="0"/>
              <a:t>內線上選填</a:t>
            </a:r>
            <a:r>
              <a:rPr lang="zh-TW" altLang="en-US" dirty="0" smtClean="0"/>
              <a:t>系統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學生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1013855"/>
            <a:ext cx="8001124" cy="8728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200" dirty="0" smtClean="0">
                <a:cs typeface="+mn-cs"/>
              </a:rPr>
              <a:t>登入頁面：</a:t>
            </a:r>
            <a:endParaRPr lang="en-US" altLang="zh-TW" sz="2200" dirty="0" smtClean="0">
              <a:cs typeface="+mn-cs"/>
            </a:endParaRPr>
          </a:p>
          <a:p>
            <a:r>
              <a:rPr lang="zh-TW" altLang="en-US" sz="2200" dirty="0" smtClean="0">
                <a:cs typeface="+mn-cs"/>
              </a:rPr>
              <a:t>     密碼</a:t>
            </a:r>
            <a:r>
              <a:rPr lang="en-US" altLang="zh-TW" sz="2200" dirty="0" smtClean="0">
                <a:cs typeface="+mn-cs"/>
              </a:rPr>
              <a:t>-</a:t>
            </a:r>
            <a:r>
              <a:rPr lang="zh-TW" altLang="en-US" sz="2200" dirty="0" smtClean="0">
                <a:cs typeface="+mn-cs"/>
              </a:rPr>
              <a:t>准考證號碼 </a:t>
            </a:r>
            <a:r>
              <a:rPr lang="en-US" altLang="zh-TW" sz="2200" dirty="0" smtClean="0">
                <a:cs typeface="+mn-cs"/>
              </a:rPr>
              <a:t>(</a:t>
            </a:r>
            <a:r>
              <a:rPr lang="zh-TW" altLang="en-US" sz="2200" dirty="0" smtClean="0">
                <a:cs typeface="+mn-cs"/>
              </a:rPr>
              <a:t>另有查詢教學</a:t>
            </a:r>
            <a:r>
              <a:rPr lang="en-US" altLang="zh-TW" sz="2200" dirty="0" smtClean="0">
                <a:cs typeface="+mn-cs"/>
              </a:rPr>
              <a:t>)</a:t>
            </a:r>
            <a:endParaRPr lang="zh-TW" altLang="en-US" sz="2200" dirty="0">
              <a:cs typeface="+mn-cs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0" y="2132856"/>
            <a:ext cx="7620000" cy="4401014"/>
          </a:xfrm>
        </p:spPr>
      </p:pic>
    </p:spTree>
    <p:extLst>
      <p:ext uri="{BB962C8B-B14F-4D97-AF65-F5344CB8AC3E}">
        <p14:creationId xmlns:p14="http://schemas.microsoft.com/office/powerpoint/2010/main" val="30876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8728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校</a:t>
            </a:r>
            <a:r>
              <a:rPr lang="zh-TW" altLang="en-US" dirty="0"/>
              <a:t>內線上選填</a:t>
            </a:r>
            <a:r>
              <a:rPr lang="zh-TW" altLang="en-US" dirty="0" smtClean="0"/>
              <a:t>系統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學生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1013855"/>
            <a:ext cx="8001124" cy="8728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200" dirty="0" smtClean="0">
                <a:cs typeface="+mn-cs"/>
              </a:rPr>
              <a:t>登入後頁面，按照步驟操作</a:t>
            </a:r>
            <a:endParaRPr lang="zh-TW" altLang="en-US" sz="2200" dirty="0">
              <a:cs typeface="+mn-cs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0" y="2204864"/>
            <a:ext cx="7620000" cy="4235823"/>
          </a:xfrm>
        </p:spPr>
      </p:pic>
    </p:spTree>
    <p:extLst>
      <p:ext uri="{BB962C8B-B14F-4D97-AF65-F5344CB8AC3E}">
        <p14:creationId xmlns:p14="http://schemas.microsoft.com/office/powerpoint/2010/main" val="2350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第一階段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學群選填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09375" y="548680"/>
            <a:ext cx="8001124" cy="212411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TW" sz="1600" dirty="0" smtClean="0">
                <a:cs typeface="+mn-cs"/>
              </a:rPr>
              <a:t>2.</a:t>
            </a:r>
            <a:r>
              <a:rPr lang="zh-TW" altLang="en-US" sz="1600" dirty="0" smtClean="0">
                <a:cs typeface="+mn-cs"/>
              </a:rPr>
              <a:t> 第一階段學群選填：</a:t>
            </a:r>
            <a:endParaRPr lang="en-US" altLang="zh-TW" sz="1600" dirty="0" smtClean="0">
              <a:cs typeface="+mn-cs"/>
            </a:endParaRPr>
          </a:p>
          <a:p>
            <a:r>
              <a:rPr lang="zh-TW" altLang="en-US" sz="1600" dirty="0" smtClean="0">
                <a:cs typeface="+mn-cs"/>
              </a:rPr>
              <a:t>左方為系統已根據該生各項成績篩選出該生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可選填</a:t>
            </a:r>
            <a:r>
              <a:rPr lang="zh-TW" altLang="en-US" sz="1600" dirty="0" smtClean="0">
                <a:cs typeface="+mn-cs"/>
              </a:rPr>
              <a:t>的大學、學群</a:t>
            </a:r>
            <a:r>
              <a:rPr lang="en-US" altLang="zh-TW" sz="1600" dirty="0" smtClean="0">
                <a:cs typeface="+mn-cs"/>
              </a:rPr>
              <a:t>(</a:t>
            </a:r>
            <a:r>
              <a:rPr lang="zh-TW" altLang="en-US" sz="1600" dirty="0" smtClean="0">
                <a:cs typeface="+mn-cs"/>
              </a:rPr>
              <a:t>學群無限制，由學生自行選填</a:t>
            </a:r>
            <a:r>
              <a:rPr lang="en-US" altLang="zh-TW" sz="1600" dirty="0" smtClean="0">
                <a:cs typeface="+mn-cs"/>
              </a:rPr>
              <a:t>)</a:t>
            </a:r>
          </a:p>
          <a:p>
            <a:r>
              <a:rPr lang="en-US" altLang="zh-TW" sz="1600" dirty="0" smtClean="0">
                <a:cs typeface="+mn-cs"/>
              </a:rPr>
              <a:t>※</a:t>
            </a:r>
            <a:r>
              <a:rPr lang="zh-TW" altLang="en-US" sz="1600" dirty="0" smtClean="0">
                <a:cs typeface="+mn-cs"/>
              </a:rPr>
              <a:t>特別注意左方各校各學群都會有兩個→ 原因： 順位之別</a:t>
            </a:r>
            <a:endParaRPr lang="en-US" altLang="zh-TW" sz="1600" dirty="0" smtClean="0">
              <a:cs typeface="+mn-cs"/>
            </a:endParaRPr>
          </a:p>
          <a:p>
            <a:r>
              <a:rPr lang="en-US" altLang="zh-TW" sz="1600" dirty="0" smtClean="0">
                <a:cs typeface="+mn-cs"/>
              </a:rPr>
              <a:t>※</a:t>
            </a:r>
            <a:r>
              <a:rPr lang="zh-TW" altLang="en-US" sz="1600" dirty="0" smtClean="0">
                <a:cs typeface="+mn-cs"/>
              </a:rPr>
              <a:t>順位的選擇：</a:t>
            </a:r>
            <a:endParaRPr lang="en-US" altLang="zh-TW" sz="1600" dirty="0" smtClean="0">
              <a:cs typeface="+mn-cs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cs typeface="+mn-cs"/>
              </a:rPr>
              <a:t>該大學該學群只想為校內第一順位，即點選一次並在右方推薦順位選擇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“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第一順位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cs typeface="+mn-cs"/>
              </a:rPr>
              <a:t>該大學該學群不一定要第一順位，第二到六順位都可接受，則點選兩次並分別選擇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”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第一順位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”</a:t>
            </a:r>
            <a:r>
              <a:rPr lang="zh-TW" altLang="en-US" sz="1600" dirty="0" smtClean="0">
                <a:cs typeface="+mn-cs"/>
              </a:rPr>
              <a:t>及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“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候補順位</a:t>
            </a:r>
            <a:r>
              <a:rPr lang="en-US" altLang="zh-TW" sz="1600" dirty="0" smtClean="0">
                <a:solidFill>
                  <a:srgbClr val="FF0000"/>
                </a:solidFill>
                <a:cs typeface="+mn-cs"/>
              </a:rPr>
              <a:t>”</a:t>
            </a:r>
            <a:endParaRPr lang="en-US" altLang="zh-TW" sz="16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5" y="2645652"/>
            <a:ext cx="6840760" cy="4212348"/>
          </a:xfrm>
        </p:spPr>
      </p:pic>
      <p:sp>
        <p:nvSpPr>
          <p:cNvPr id="8" name="文字方塊 7"/>
          <p:cNvSpPr txBox="1"/>
          <p:nvPr/>
        </p:nvSpPr>
        <p:spPr>
          <a:xfrm>
            <a:off x="3034403" y="5517232"/>
            <a:ext cx="608371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zh-TW" altLang="en-US" sz="2000" dirty="0" smtClean="0">
                <a:solidFill>
                  <a:srgbClr val="FF0000"/>
                </a:solidFill>
              </a:rPr>
              <a:t>全部填選完畢後，一定要點選確定提交資料並登出，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</a:pPr>
            <a:r>
              <a:rPr lang="zh-TW" altLang="en-US" sz="2000" dirty="0" smtClean="0">
                <a:solidFill>
                  <a:srgbClr val="FF0000"/>
                </a:solidFill>
              </a:rPr>
              <a:t>並再次登入確認資料是否正確。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</a:pPr>
            <a:r>
              <a:rPr lang="zh-TW" altLang="en-US" sz="2000" dirty="0" smtClean="0">
                <a:solidFill>
                  <a:srgbClr val="FF0000"/>
                </a:solidFill>
              </a:rPr>
              <a:t>於選填期間都可以更改志願與順序。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199"/>
            <a:ext cx="9036496" cy="6762595"/>
          </a:xfrm>
          <a:noFill/>
        </p:spPr>
      </p:pic>
    </p:spTree>
    <p:extLst>
      <p:ext uri="{BB962C8B-B14F-4D97-AF65-F5344CB8AC3E}">
        <p14:creationId xmlns:p14="http://schemas.microsoft.com/office/powerpoint/2010/main" val="3672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325544" y="-243408"/>
            <a:ext cx="16849872" cy="9000999"/>
          </a:xfrm>
          <a:noFill/>
        </p:spPr>
      </p:pic>
    </p:spTree>
    <p:extLst>
      <p:ext uri="{BB962C8B-B14F-4D97-AF65-F5344CB8AC3E}">
        <p14:creationId xmlns:p14="http://schemas.microsoft.com/office/powerpoint/2010/main" val="42684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89491" y="764704"/>
            <a:ext cx="8558755" cy="1957684"/>
          </a:xfrm>
          <a:prstGeom prst="rect">
            <a:avLst/>
          </a:prstGeom>
        </p:spPr>
        <p:txBody>
          <a:bodyPr vert="horz" lIns="121899" tIns="60949" rIns="121899" bIns="60949" rtlCol="0" anchor="b">
            <a:normAutofit lnSpcReduction="100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TW" sz="1600" dirty="0" smtClean="0">
                <a:cs typeface="+mn-cs"/>
              </a:rPr>
              <a:t>3.</a:t>
            </a:r>
            <a:r>
              <a:rPr lang="zh-TW" altLang="en-US" sz="1600" dirty="0" smtClean="0">
                <a:cs typeface="+mn-cs"/>
              </a:rPr>
              <a:t> 於第一階段結束後，通過初選同學可繼續第二階段</a:t>
            </a:r>
            <a:r>
              <a:rPr lang="en-US" altLang="zh-TW" sz="1600" dirty="0" smtClean="0">
                <a:cs typeface="+mn-cs"/>
              </a:rPr>
              <a:t>-</a:t>
            </a:r>
            <a:r>
              <a:rPr lang="zh-TW" altLang="en-US" sz="1600" dirty="0" smtClean="0">
                <a:cs typeface="+mn-cs"/>
              </a:rPr>
              <a:t>校系選填</a:t>
            </a:r>
            <a:endParaRPr lang="en-US" altLang="zh-TW" sz="1600" dirty="0" smtClean="0">
              <a:cs typeface="+mn-cs"/>
            </a:endParaRPr>
          </a:p>
          <a:p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  </a:t>
            </a:r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</a:t>
            </a:r>
            <a:r>
              <a:rPr lang="zh-TW" altLang="en-US" sz="1600" dirty="0" smtClean="0">
                <a:cs typeface="+mn-cs"/>
              </a:rPr>
              <a:t>該</a:t>
            </a:r>
            <a:r>
              <a:rPr lang="zh-TW" altLang="en-US" sz="1600" dirty="0">
                <a:cs typeface="+mn-cs"/>
              </a:rPr>
              <a:t>頁面會顯示學生的校內推薦順序，如該生對推薦順序不滿意，可於此放棄繁星。</a:t>
            </a:r>
            <a:endParaRPr lang="en-US" altLang="zh-TW" sz="1600" dirty="0">
              <a:cs typeface="+mn-cs"/>
            </a:endParaRPr>
          </a:p>
          <a:p>
            <a:r>
              <a:rPr lang="zh-TW" altLang="en-US" sz="1600" dirty="0">
                <a:cs typeface="+mn-cs"/>
              </a:rPr>
              <a:t>     </a:t>
            </a:r>
            <a:endParaRPr lang="en-US" altLang="zh-TW" sz="1600" dirty="0" smtClean="0">
              <a:cs typeface="+mn-cs"/>
            </a:endParaRPr>
          </a:p>
          <a:p>
            <a:r>
              <a:rPr lang="zh-TW" altLang="en-US" sz="1600" dirty="0">
                <a:cs typeface="+mn-cs"/>
              </a:rPr>
              <a:t> </a:t>
            </a:r>
            <a:r>
              <a:rPr lang="zh-TW" altLang="en-US" sz="1600" dirty="0" smtClean="0">
                <a:cs typeface="+mn-cs"/>
              </a:rPr>
              <a:t>   內容</a:t>
            </a:r>
            <a:r>
              <a:rPr lang="zh-TW" altLang="en-US" sz="1600" dirty="0">
                <a:cs typeface="+mn-cs"/>
              </a:rPr>
              <a:t>亦同，左方為該學群可選填的系所，右方為該生已選填的系所，並務必</a:t>
            </a:r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確定提交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資料</a:t>
            </a:r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 並登出</a:t>
            </a:r>
            <a:r>
              <a:rPr lang="zh-TW" altLang="en-US" sz="1600" dirty="0">
                <a:cs typeface="+mn-cs"/>
              </a:rPr>
              <a:t>，並再次登入確認資料是否</a:t>
            </a:r>
            <a:r>
              <a:rPr lang="zh-TW" altLang="en-US" sz="1600" dirty="0" smtClean="0">
                <a:cs typeface="+mn-cs"/>
              </a:rPr>
              <a:t>正確，於</a:t>
            </a:r>
            <a:r>
              <a:rPr lang="zh-TW" altLang="en-US" sz="1600" dirty="0">
                <a:cs typeface="+mn-cs"/>
              </a:rPr>
              <a:t>選填期間都可以更改志願與順序。</a:t>
            </a:r>
          </a:p>
          <a:p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</a:t>
            </a:r>
            <a:endParaRPr lang="en-US" altLang="zh-TW" sz="16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9976"/>
            <a:ext cx="7620000" cy="4172107"/>
          </a:xfrm>
        </p:spPr>
      </p:pic>
    </p:spTree>
    <p:extLst>
      <p:ext uri="{BB962C8B-B14F-4D97-AF65-F5344CB8AC3E}">
        <p14:creationId xmlns:p14="http://schemas.microsoft.com/office/powerpoint/2010/main" val="18437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175;p34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99392"/>
            <a:ext cx="9324527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62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7" y="1268760"/>
            <a:ext cx="3242959" cy="5040560"/>
          </a:xfrm>
        </p:spPr>
        <p:txBody>
          <a:bodyPr/>
          <a:lstStyle/>
          <a:p>
            <a:r>
              <a:rPr lang="zh-TW" altLang="en-US" dirty="0" smtClean="0"/>
              <a:t>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校系選填結束後，教務處會列印</a:t>
            </a:r>
            <a:r>
              <a:rPr lang="zh-TW" altLang="en-US" dirty="0" smtClean="0">
                <a:solidFill>
                  <a:srgbClr val="FF0000"/>
                </a:solidFill>
              </a:rPr>
              <a:t>家長同意書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請學生帶回家簽名，返校時至教務處繳交</a:t>
            </a:r>
            <a:r>
              <a:rPr lang="zh-TW" altLang="en-US" dirty="0" smtClean="0">
                <a:solidFill>
                  <a:srgbClr val="FF0000"/>
                </a:solidFill>
              </a:rPr>
              <a:t>同意書</a:t>
            </a:r>
            <a:r>
              <a:rPr lang="zh-TW" altLang="en-US" dirty="0" smtClean="0"/>
              <a:t>及報     名費</a:t>
            </a:r>
            <a:r>
              <a:rPr lang="en-US" altLang="zh-TW" dirty="0" smtClean="0">
                <a:solidFill>
                  <a:srgbClr val="FF0000"/>
                </a:solidFill>
              </a:rPr>
              <a:t>200</a:t>
            </a:r>
            <a:r>
              <a:rPr lang="zh-TW" altLang="en-US" dirty="0" smtClean="0">
                <a:solidFill>
                  <a:srgbClr val="FF0000"/>
                </a:solidFill>
              </a:rPr>
              <a:t>元</a:t>
            </a:r>
            <a:r>
              <a:rPr lang="zh-TW" altLang="en-US" dirty="0" smtClean="0"/>
              <a:t>，即校內報名完成。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40280"/>
            <a:ext cx="429282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459432"/>
            <a:ext cx="8640960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</a:t>
            </a:r>
            <a:r>
              <a:rPr lang="en-US" altLang="zh-TW" dirty="0" smtClean="0"/>
              <a:t>Q&amp;A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89491" y="764704"/>
            <a:ext cx="8558755" cy="1957684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</a:t>
            </a:r>
            <a:endParaRPr lang="en-US" altLang="zh-TW" sz="1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7326" y="764704"/>
            <a:ext cx="828092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/>
              <a:t>Q:</a:t>
            </a:r>
            <a:r>
              <a:rPr lang="zh-TW" altLang="en-US" dirty="0" smtClean="0"/>
              <a:t>我的排名在後但是我把那學群填第一志願</a:t>
            </a:r>
            <a:r>
              <a:rPr lang="en-US" altLang="zh-TW" dirty="0" smtClean="0"/>
              <a:t>,</a:t>
            </a:r>
            <a:r>
              <a:rPr lang="zh-TW" altLang="en-US" dirty="0" smtClean="0"/>
              <a:t>別人在我前面他把那學群填在第</a:t>
            </a:r>
            <a:r>
              <a:rPr lang="en-US" altLang="zh-TW" dirty="0" smtClean="0"/>
              <a:t>6</a:t>
            </a:r>
            <a:r>
              <a:rPr lang="zh-TW" altLang="en-US" dirty="0" smtClean="0"/>
              <a:t>志願請問我會先被分發嗎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en-US" altLang="zh-TW" dirty="0" smtClean="0"/>
              <a:t>A:</a:t>
            </a:r>
            <a:r>
              <a:rPr lang="zh-TW" altLang="en-US" dirty="0" smtClean="0"/>
              <a:t> 不會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Q:</a:t>
            </a:r>
            <a:r>
              <a:rPr lang="zh-TW" altLang="zh-TW" dirty="0" smtClean="0"/>
              <a:t>為什麼</a:t>
            </a:r>
            <a:r>
              <a:rPr lang="zh-TW" altLang="en-US" dirty="0" smtClean="0"/>
              <a:t>我排名在前沒分發上</a:t>
            </a:r>
            <a:r>
              <a:rPr lang="en-US" altLang="zh-TW" dirty="0" smtClean="0"/>
              <a:t>,</a:t>
            </a:r>
            <a:r>
              <a:rPr lang="zh-TW" altLang="en-US" dirty="0" smtClean="0"/>
              <a:t>我後面的卻分發上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en-US" altLang="zh-TW" dirty="0" smtClean="0"/>
              <a:t>A:</a:t>
            </a:r>
            <a:r>
              <a:rPr lang="zh-TW" altLang="en-US" dirty="0" smtClean="0"/>
              <a:t>因為不同學群</a:t>
            </a:r>
            <a:r>
              <a:rPr lang="en-US" altLang="zh-TW" dirty="0" smtClean="0"/>
              <a:t>,</a:t>
            </a:r>
            <a:r>
              <a:rPr lang="zh-TW" altLang="en-US" dirty="0" smtClean="0"/>
              <a:t>你的學群已滿</a:t>
            </a:r>
            <a:r>
              <a:rPr lang="en-US" altLang="zh-TW" dirty="0" smtClean="0"/>
              <a:t>2</a:t>
            </a:r>
            <a:r>
              <a:rPr lang="zh-TW" altLang="en-US" dirty="0" smtClean="0"/>
              <a:t>名</a:t>
            </a:r>
            <a:r>
              <a:rPr lang="en-US" altLang="zh-TW" dirty="0" smtClean="0"/>
              <a:t>,</a:t>
            </a:r>
            <a:r>
              <a:rPr lang="zh-TW" altLang="en-US" dirty="0" smtClean="0"/>
              <a:t>他的學群未滿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Q:</a:t>
            </a:r>
            <a:r>
              <a:rPr lang="zh-TW" altLang="en-US" dirty="0" smtClean="0"/>
              <a:t> 我不知道前面的人選甚麼那我該如何決定</a:t>
            </a:r>
            <a:r>
              <a:rPr lang="en-US" altLang="zh-TW" dirty="0" smtClean="0"/>
              <a:t>?</a:t>
            </a:r>
            <a:r>
              <a:rPr lang="zh-TW" altLang="en-US" dirty="0" smtClean="0"/>
              <a:t>為什麼不現場決定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en-US" altLang="zh-TW" dirty="0" smtClean="0"/>
              <a:t>A:</a:t>
            </a:r>
            <a:r>
              <a:rPr lang="zh-TW" altLang="en-US" dirty="0" smtClean="0"/>
              <a:t> 只要按照自己的喜好順序排列即可</a:t>
            </a:r>
            <a:r>
              <a:rPr lang="en-US" altLang="zh-TW" dirty="0" smtClean="0"/>
              <a:t>,</a:t>
            </a:r>
            <a:r>
              <a:rPr lang="zh-TW" altLang="en-US" dirty="0" smtClean="0"/>
              <a:t>在封關前都可以改志願</a:t>
            </a:r>
            <a:r>
              <a:rPr lang="en-US" altLang="zh-TW" dirty="0" smtClean="0"/>
              <a:t>,</a:t>
            </a:r>
            <a:r>
              <a:rPr lang="zh-TW" altLang="en-US" dirty="0" smtClean="0"/>
              <a:t>結果一定跟現場撕榜一樣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792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96952" y="-1395536"/>
            <a:ext cx="12241360" cy="8018307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51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9519"/>
            <a:ext cx="9396536" cy="69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-171401"/>
            <a:ext cx="9073007" cy="70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9392"/>
            <a:ext cx="9143999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1400"/>
            <a:ext cx="9143999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45719"/>
            <a:ext cx="7620000" cy="45719"/>
          </a:xfrm>
        </p:spPr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56792"/>
            <a:ext cx="7620000" cy="4615408"/>
          </a:xfrm>
        </p:spPr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 </a:t>
            </a:r>
            <a:r>
              <a:rPr lang="zh-TW" altLang="en-US" dirty="0">
                <a:solidFill>
                  <a:srgbClr val="FF0000"/>
                </a:solidFill>
              </a:rPr>
              <a:t>繁星推薦所選校系越多率取率越高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    這所大學類群中 喜歡的系 可選填的系越多         對你越有利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2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不喜歡不要勉強填入志願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 大學繁星一旦錄取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就不能報名申請只能指考分發了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排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沒錄取</a:t>
            </a:r>
            <a:r>
              <a:rPr lang="zh-TW" altLang="en-US" dirty="0"/>
              <a:t>    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排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錄取  可能嗎</a:t>
            </a:r>
            <a:r>
              <a:rPr lang="en-US" altLang="zh-TW" dirty="0"/>
              <a:t>?</a:t>
            </a:r>
            <a:r>
              <a:rPr lang="zh-TW" altLang="en-US" dirty="0"/>
              <a:t>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1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315416"/>
            <a:ext cx="12529392" cy="7416823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0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THE END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TW" dirty="0" smtClean="0"/>
              <a:t>THANK YOU</a:t>
            </a:r>
            <a:endParaRPr lang="zh-TW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68151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1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0"/>
            <a:ext cx="12817424" cy="6857999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66050"/>
            <a:ext cx="9793088" cy="7200799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9252520" cy="6938186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4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D69424-34CA-416D-8659-0C355AFC80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藍色書架簡報 (寬螢幕)</Template>
  <TotalTime>0</TotalTime>
  <Words>1379</Words>
  <Application>Microsoft Office PowerPoint</Application>
  <PresentationFormat>如螢幕大小 (4:3)</PresentationFormat>
  <Paragraphs>332</Paragraphs>
  <Slides>60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70" baseType="lpstr">
      <vt:lpstr>微軟正黑體</vt:lpstr>
      <vt:lpstr>新細明體</vt:lpstr>
      <vt:lpstr>標楷體</vt:lpstr>
      <vt:lpstr>Arial</vt:lpstr>
      <vt:lpstr>Century Gothic</vt:lpstr>
      <vt:lpstr>Franklin Gothic Book</vt:lpstr>
      <vt:lpstr>Times New Roman</vt:lpstr>
      <vt:lpstr>Wingdings</vt:lpstr>
      <vt:lpstr>Wingdings 2</vt:lpstr>
      <vt:lpstr>Books_16x9</vt:lpstr>
      <vt:lpstr>多元升學管道說明</vt:lpstr>
      <vt:lpstr>升大學管道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學測五選四https://sean.cat/gsat</vt:lpstr>
      <vt:lpstr>PowerPoint 簡報</vt:lpstr>
      <vt:lpstr>PowerPoint 簡報</vt:lpstr>
      <vt:lpstr>繁星推薦資格</vt:lpstr>
      <vt:lpstr>繁星推薦名額</vt:lpstr>
      <vt:lpstr>繁星推薦排序標準</vt:lpstr>
      <vt:lpstr>PowerPoint 簡報</vt:lpstr>
      <vt:lpstr>PowerPoint 簡報</vt:lpstr>
      <vt:lpstr>PowerPoint 簡報</vt:lpstr>
      <vt:lpstr>PowerPoint 簡報</vt:lpstr>
      <vt:lpstr>繁星推薦注意事項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校內線上選填系統</vt:lpstr>
      <vt:lpstr> 校內線上選填系統</vt:lpstr>
      <vt:lpstr> 校內線上選填系統-學生</vt:lpstr>
      <vt:lpstr> 校內線上選填系統-學生</vt:lpstr>
      <vt:lpstr>第一階段-學群選填</vt:lpstr>
      <vt:lpstr>PowerPoint 簡報</vt:lpstr>
      <vt:lpstr>PowerPoint 簡報</vt:lpstr>
      <vt:lpstr> 第二階段-校系選填</vt:lpstr>
      <vt:lpstr> 第二階段-校系選填</vt:lpstr>
      <vt:lpstr>PowerPoint 簡報</vt:lpstr>
      <vt:lpstr> Q&amp;A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2015-11-11T06:36:36Z</dcterms:created>
  <dcterms:modified xsi:type="dcterms:W3CDTF">2019-09-10T09:12:17Z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