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0" r:id="rId1"/>
    <p:sldMasterId id="2147484487" r:id="rId2"/>
  </p:sldMasterIdLst>
  <p:notesMasterIdLst>
    <p:notesMasterId r:id="rId84"/>
  </p:notesMasterIdLst>
  <p:handoutMasterIdLst>
    <p:handoutMasterId r:id="rId85"/>
  </p:handoutMasterIdLst>
  <p:sldIdLst>
    <p:sldId id="264" r:id="rId3"/>
    <p:sldId id="390" r:id="rId4"/>
    <p:sldId id="364" r:id="rId5"/>
    <p:sldId id="439" r:id="rId6"/>
    <p:sldId id="440" r:id="rId7"/>
    <p:sldId id="400" r:id="rId8"/>
    <p:sldId id="443" r:id="rId9"/>
    <p:sldId id="462" r:id="rId10"/>
    <p:sldId id="463" r:id="rId11"/>
    <p:sldId id="464" r:id="rId12"/>
    <p:sldId id="434" r:id="rId13"/>
    <p:sldId id="441" r:id="rId14"/>
    <p:sldId id="384" r:id="rId15"/>
    <p:sldId id="397" r:id="rId16"/>
    <p:sldId id="468" r:id="rId17"/>
    <p:sldId id="391" r:id="rId18"/>
    <p:sldId id="385" r:id="rId19"/>
    <p:sldId id="396" r:id="rId20"/>
    <p:sldId id="392" r:id="rId21"/>
    <p:sldId id="366" r:id="rId22"/>
    <p:sldId id="367" r:id="rId23"/>
    <p:sldId id="379" r:id="rId24"/>
    <p:sldId id="393" r:id="rId25"/>
    <p:sldId id="394" r:id="rId26"/>
    <p:sldId id="395" r:id="rId27"/>
    <p:sldId id="388" r:id="rId28"/>
    <p:sldId id="398" r:id="rId29"/>
    <p:sldId id="442" r:id="rId30"/>
    <p:sldId id="446" r:id="rId31"/>
    <p:sldId id="402" r:id="rId32"/>
    <p:sldId id="447" r:id="rId33"/>
    <p:sldId id="448" r:id="rId34"/>
    <p:sldId id="420" r:id="rId35"/>
    <p:sldId id="421" r:id="rId36"/>
    <p:sldId id="422" r:id="rId37"/>
    <p:sldId id="449" r:id="rId38"/>
    <p:sldId id="466" r:id="rId39"/>
    <p:sldId id="450" r:id="rId40"/>
    <p:sldId id="467" r:id="rId41"/>
    <p:sldId id="451" r:id="rId42"/>
    <p:sldId id="452" r:id="rId43"/>
    <p:sldId id="453" r:id="rId44"/>
    <p:sldId id="454" r:id="rId45"/>
    <p:sldId id="373" r:id="rId46"/>
    <p:sldId id="465" r:id="rId47"/>
    <p:sldId id="455" r:id="rId48"/>
    <p:sldId id="456" r:id="rId49"/>
    <p:sldId id="457" r:id="rId50"/>
    <p:sldId id="458" r:id="rId51"/>
    <p:sldId id="459" r:id="rId52"/>
    <p:sldId id="460" r:id="rId53"/>
    <p:sldId id="461" r:id="rId54"/>
    <p:sldId id="417" r:id="rId55"/>
    <p:sldId id="418" r:id="rId56"/>
    <p:sldId id="406" r:id="rId57"/>
    <p:sldId id="407" r:id="rId58"/>
    <p:sldId id="435" r:id="rId59"/>
    <p:sldId id="408" r:id="rId60"/>
    <p:sldId id="415" r:id="rId61"/>
    <p:sldId id="416" r:id="rId62"/>
    <p:sldId id="436" r:id="rId63"/>
    <p:sldId id="437" r:id="rId64"/>
    <p:sldId id="413" r:id="rId65"/>
    <p:sldId id="284" r:id="rId66"/>
    <p:sldId id="285" r:id="rId67"/>
    <p:sldId id="469" r:id="rId68"/>
    <p:sldId id="354" r:id="rId69"/>
    <p:sldId id="355" r:id="rId70"/>
    <p:sldId id="356" r:id="rId71"/>
    <p:sldId id="426" r:id="rId72"/>
    <p:sldId id="410" r:id="rId73"/>
    <p:sldId id="411" r:id="rId74"/>
    <p:sldId id="412" r:id="rId75"/>
    <p:sldId id="307" r:id="rId76"/>
    <p:sldId id="357" r:id="rId77"/>
    <p:sldId id="358" r:id="rId78"/>
    <p:sldId id="361" r:id="rId79"/>
    <p:sldId id="360" r:id="rId80"/>
    <p:sldId id="330" r:id="rId81"/>
    <p:sldId id="350" r:id="rId82"/>
    <p:sldId id="423" r:id="rId83"/>
  </p:sldIdLst>
  <p:sldSz cx="9144000" cy="6858000" type="screen4x3"/>
  <p:notesSz cx="9926638" cy="679767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B54CDE0-4BCB-45EB-89EB-87FA6772427C}">
          <p14:sldIdLst>
            <p14:sldId id="264"/>
            <p14:sldId id="390"/>
            <p14:sldId id="364"/>
            <p14:sldId id="439"/>
            <p14:sldId id="440"/>
            <p14:sldId id="400"/>
            <p14:sldId id="443"/>
            <p14:sldId id="462"/>
            <p14:sldId id="463"/>
            <p14:sldId id="464"/>
            <p14:sldId id="434"/>
            <p14:sldId id="441"/>
            <p14:sldId id="384"/>
            <p14:sldId id="397"/>
            <p14:sldId id="468"/>
            <p14:sldId id="391"/>
            <p14:sldId id="385"/>
            <p14:sldId id="396"/>
            <p14:sldId id="392"/>
            <p14:sldId id="366"/>
            <p14:sldId id="367"/>
            <p14:sldId id="379"/>
            <p14:sldId id="393"/>
            <p14:sldId id="394"/>
            <p14:sldId id="395"/>
            <p14:sldId id="388"/>
            <p14:sldId id="398"/>
            <p14:sldId id="442"/>
            <p14:sldId id="446"/>
            <p14:sldId id="402"/>
            <p14:sldId id="447"/>
            <p14:sldId id="448"/>
            <p14:sldId id="420"/>
            <p14:sldId id="421"/>
            <p14:sldId id="422"/>
            <p14:sldId id="449"/>
            <p14:sldId id="466"/>
            <p14:sldId id="450"/>
            <p14:sldId id="467"/>
            <p14:sldId id="451"/>
            <p14:sldId id="452"/>
            <p14:sldId id="453"/>
            <p14:sldId id="454"/>
            <p14:sldId id="373"/>
            <p14:sldId id="465"/>
            <p14:sldId id="455"/>
            <p14:sldId id="456"/>
            <p14:sldId id="457"/>
            <p14:sldId id="458"/>
            <p14:sldId id="459"/>
            <p14:sldId id="460"/>
            <p14:sldId id="461"/>
            <p14:sldId id="417"/>
            <p14:sldId id="418"/>
            <p14:sldId id="406"/>
            <p14:sldId id="407"/>
            <p14:sldId id="435"/>
            <p14:sldId id="408"/>
            <p14:sldId id="415"/>
            <p14:sldId id="416"/>
            <p14:sldId id="436"/>
            <p14:sldId id="437"/>
            <p14:sldId id="413"/>
          </p14:sldIdLst>
        </p14:section>
        <p14:section name="未命名的章節" id="{09353AF7-3382-43C8-BC38-D515101380A4}">
          <p14:sldIdLst>
            <p14:sldId id="284"/>
            <p14:sldId id="285"/>
            <p14:sldId id="469"/>
            <p14:sldId id="354"/>
            <p14:sldId id="355"/>
            <p14:sldId id="356"/>
            <p14:sldId id="426"/>
            <p14:sldId id="410"/>
            <p14:sldId id="411"/>
            <p14:sldId id="412"/>
            <p14:sldId id="307"/>
            <p14:sldId id="357"/>
            <p14:sldId id="358"/>
            <p14:sldId id="361"/>
          </p14:sldIdLst>
        </p14:section>
        <p14:section name="未命名的章節" id="{EE529AF9-FCAF-41C3-93BA-AEBF4D808693}">
          <p14:sldIdLst>
            <p14:sldId id="360"/>
            <p14:sldId id="330"/>
            <p14:sldId id="350"/>
            <p14:sldId id="4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45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92" userDrawn="1">
          <p15:clr>
            <a:srgbClr val="A4A3A4"/>
          </p15:clr>
        </p15:guide>
        <p15:guide id="5" orient="horz" pos="1072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528" userDrawn="1">
          <p15:clr>
            <a:srgbClr val="A4A3A4"/>
          </p15:clr>
        </p15:guide>
        <p15:guide id="8" pos="5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29" autoAdjust="0"/>
  </p:normalViewPr>
  <p:slideViewPr>
    <p:cSldViewPr snapToGrid="0">
      <p:cViewPr varScale="1">
        <p:scale>
          <a:sx n="112" d="100"/>
          <a:sy n="112" d="100"/>
        </p:scale>
        <p:origin x="1566" y="7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2880"/>
        <p:guide pos="528"/>
        <p:guide pos="5328"/>
      </p:guideLst>
    </p:cSldViewPr>
  </p:slideViewPr>
  <p:outlineViewPr>
    <p:cViewPr>
      <p:scale>
        <a:sx n="33" d="100"/>
        <a:sy n="33" d="100"/>
      </p:scale>
      <p:origin x="0" y="-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5DB61-BB16-4CD9-A1C9-623DDEB45338}" type="datetimeFigureOut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6478C-0C2F-4CBE-AF26-F026E77FC5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928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 latinLnBrk="0">
              <a:defRPr lang="zh-TW" sz="1200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7" y="0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 latinLnBrk="0">
              <a:defRPr lang="zh-TW"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pPr/>
              <a:t>2021/2/22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zh-TW"/>
          </a:p>
        </p:txBody>
      </p:sp>
      <p:sp>
        <p:nvSpPr>
          <p:cNvPr id="5" name="備忘錄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1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 latinLnBrk="0">
              <a:defRPr lang="zh-TW" sz="1200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7" y="6456611"/>
            <a:ext cx="4301544" cy="33988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 latinLnBrk="0">
              <a:defRPr lang="zh-TW"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lang="zh-TW"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lang="zh-TW"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3104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2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16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34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16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68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17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91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70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84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81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9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1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97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6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4962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91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75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73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15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30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37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38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91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9428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869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5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50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65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73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66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9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50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85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494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8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70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97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18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60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73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9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36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92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979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72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bg bwMode="auto"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>
            <a:normAutofit/>
          </a:bodyPr>
          <a:lstStyle>
            <a:lvl1pPr latinLnBrk="0">
              <a:lnSpc>
                <a:spcPct val="90000"/>
              </a:lnSpc>
              <a:defRPr lang="zh-TW" sz="540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800" b="0">
                <a:solidFill>
                  <a:schemeClr val="tx1"/>
                </a:solidFill>
              </a:defRPr>
            </a:lvl1pPr>
            <a:lvl2pPr marL="609493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10922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章節標題">
    <p:bg bwMode="auto"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800">
                <a:solidFill>
                  <a:schemeClr val="tx1"/>
                </a:solidFill>
              </a:defRPr>
            </a:lvl1pPr>
            <a:lvl2pPr marL="609493" indent="0" latinLnBrk="0">
              <a:buNone/>
              <a:defRPr lang="zh-TW"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latinLnBrk="0">
              <a:buNone/>
              <a:defRPr lang="zh-TW"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latinLnBrk="0">
              <a:buNone/>
              <a:defRPr lang="zh-TW"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0" hasCustomPrompt="1"/>
          </p:nvPr>
        </p:nvSpPr>
        <p:spPr>
          <a:xfrm>
            <a:off x="8439845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marL="2011328" latinLnBrk="0">
              <a:defRPr lang="zh-TW" sz="1800"/>
            </a:lvl5pPr>
            <a:lvl6pPr marL="2011328" latinLnBrk="0">
              <a:defRPr lang="zh-TW" sz="1800"/>
            </a:lvl6pPr>
            <a:lvl7pPr marL="2011328" latinLnBrk="0">
              <a:defRPr lang="zh-TW" sz="1800"/>
            </a:lvl7pPr>
            <a:lvl8pPr marL="2011328" latinLnBrk="0">
              <a:defRPr lang="zh-TW" sz="1800"/>
            </a:lvl8pPr>
            <a:lvl9pPr marL="2011328"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800"/>
            </a:lvl4pPr>
            <a:lvl5pPr marL="2011328" latinLnBrk="0">
              <a:defRPr lang="zh-TW" sz="1800"/>
            </a:lvl5pPr>
            <a:lvl6pPr marL="2011328" latinLnBrk="0">
              <a:defRPr lang="zh-TW" sz="1800"/>
            </a:lvl6pPr>
            <a:lvl7pPr marL="2011328" latinLnBrk="0">
              <a:defRPr lang="zh-TW" sz="1800"/>
            </a:lvl7pPr>
            <a:lvl8pPr marL="2011328" latinLnBrk="0">
              <a:defRPr lang="zh-TW" sz="1800"/>
            </a:lvl8pPr>
            <a:lvl9pPr marL="2011328"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8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12497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6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4962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47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28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54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24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23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60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1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56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65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33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99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2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69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35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42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54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93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59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74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48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6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00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22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296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4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51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43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99396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1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09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84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1500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3250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611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7185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2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69564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5705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02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57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1946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5616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405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302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158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131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1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9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zh-TW" altLang="en-US" smtClean="0"/>
              <a:t>2021/2/22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0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6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4962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80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t>2021/2/22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t>‹#›</a:t>
            </a:fld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03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68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9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19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54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629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41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6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t>2021/2/22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t>‹#›</a:t>
            </a:fld>
            <a:endParaRPr lang="zh-TW"/>
          </a:p>
        </p:txBody>
      </p:sp>
      <p:sp>
        <p:nvSpPr>
          <p:cNvPr id="7" name="內容版面配置區 4"/>
          <p:cNvSpPr>
            <a:spLocks noGrp="1"/>
          </p:cNvSpPr>
          <p:nvPr>
            <p:ph sz="quarter" idx="13" hasCustomPrompt="1"/>
          </p:nvPr>
        </p:nvSpPr>
        <p:spPr>
          <a:xfrm>
            <a:off x="8490462" y="6622771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/>
              <a:t>教務處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66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765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661" r:id="rId41"/>
    <p:sldLayoutId id="2147483663" r:id="rId42"/>
    <p:sldLayoutId id="2147483664" r:id="rId43"/>
    <p:sldLayoutId id="2147483922" r:id="rId44"/>
    <p:sldLayoutId id="2147483923" r:id="rId45"/>
    <p:sldLayoutId id="2147483924" r:id="rId46"/>
    <p:sldLayoutId id="2147483925" r:id="rId47"/>
    <p:sldLayoutId id="2147483926" r:id="rId48"/>
    <p:sldLayoutId id="2147483927" r:id="rId49"/>
    <p:sldLayoutId id="2147483928" r:id="rId50"/>
    <p:sldLayoutId id="2147483929" r:id="rId51"/>
    <p:sldLayoutId id="2147483930" r:id="rId52"/>
    <p:sldLayoutId id="2147483931" r:id="rId53"/>
    <p:sldLayoutId id="2147483932" r:id="rId54"/>
    <p:sldLayoutId id="2147483933" r:id="rId55"/>
    <p:sldLayoutId id="2147483934" r:id="rId56"/>
    <p:sldLayoutId id="2147483935" r:id="rId57"/>
    <p:sldLayoutId id="2147483936" r:id="rId58"/>
    <p:sldLayoutId id="2147483937" r:id="rId59"/>
    <p:sldLayoutId id="2147483938" r:id="rId60"/>
    <p:sldLayoutId id="2147483939" r:id="rId61"/>
    <p:sldLayoutId id="2147483940" r:id="rId62"/>
    <p:sldLayoutId id="2147483941" r:id="rId63"/>
    <p:sldLayoutId id="2147483942" r:id="rId64"/>
    <p:sldLayoutId id="2147483943" r:id="rId65"/>
    <p:sldLayoutId id="2147483944" r:id="rId66"/>
    <p:sldLayoutId id="2147483945" r:id="rId67"/>
    <p:sldLayoutId id="2147483946" r:id="rId68"/>
    <p:sldLayoutId id="2147483947" r:id="rId69"/>
    <p:sldLayoutId id="2147483948" r:id="rId70"/>
    <p:sldLayoutId id="2147483949" r:id="rId71"/>
    <p:sldLayoutId id="2147483950" r:id="rId7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DD204D1-F9BD-4643-8480-6EA41EB484F1}" type="datetimeFigureOut">
              <a:rPr lang="en-US" altLang="zh-TW" smtClean="0"/>
              <a:pPr/>
              <a:t>2/22/2021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1723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  <p:sldLayoutId id="2147484505" r:id="rId18"/>
    <p:sldLayoutId id="2147484506" r:id="rId19"/>
    <p:sldLayoutId id="2147484507" r:id="rId20"/>
    <p:sldLayoutId id="2147484508" r:id="rId21"/>
    <p:sldLayoutId id="2147484509" r:id="rId22"/>
    <p:sldLayoutId id="2147484510" r:id="rId23"/>
    <p:sldLayoutId id="2147484511" r:id="rId24"/>
    <p:sldLayoutId id="2147484512" r:id="rId25"/>
    <p:sldLayoutId id="2147484513" r:id="rId26"/>
    <p:sldLayoutId id="2147484514" r:id="rId27"/>
    <p:sldLayoutId id="2147484515" r:id="rId28"/>
    <p:sldLayoutId id="2147484516" r:id="rId29"/>
    <p:sldLayoutId id="2147484517" r:id="rId30"/>
    <p:sldLayoutId id="2147484518" r:id="rId31"/>
    <p:sldLayoutId id="2147484519" r:id="rId32"/>
    <p:sldLayoutId id="2147484520" r:id="rId33"/>
    <p:sldLayoutId id="2147484521" r:id="rId34"/>
    <p:sldLayoutId id="2147484522" r:id="rId35"/>
    <p:sldLayoutId id="2147484523" r:id="rId36"/>
    <p:sldLayoutId id="2147484524" r:id="rId37"/>
    <p:sldLayoutId id="2147484029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c.edu.tw/)-%3e&#20491;&#20154;&#30003;&#35531;--%3e&#23494;&#30908;&#35373;&#23450;--%3e&#20170;&#24180;&#19968;&#30908;&#21040;&#24213;&#21547;&#24535;&#39000;&#22635;" TargetMode="External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ctv.ntut.edu.tw/caac/" TargetMode="External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6199"/>
            <a:ext cx="7620000" cy="212330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en-US" altLang="zh-TW" sz="7200" dirty="0"/>
              <a:t/>
            </a:r>
            <a:br>
              <a:rPr lang="en-US" altLang="zh-TW" sz="7200" dirty="0"/>
            </a:br>
            <a:r>
              <a:rPr lang="en-US" altLang="zh-TW" sz="7200" dirty="0" smtClean="0"/>
              <a:t>            </a:t>
            </a:r>
            <a:r>
              <a:rPr lang="zh-TW" altLang="en-US" sz="9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Yu Gothic" panose="020B0400000000000000" pitchFamily="34" charset="-128"/>
                <a:cs typeface="Tahoma" panose="020B0604030504040204" pitchFamily="34" charset="0"/>
              </a:rPr>
              <a:t>時雨</a:t>
            </a:r>
            <a:r>
              <a:rPr lang="en-US" altLang="zh-TW" sz="9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r>
              <a:rPr lang="en-US" altLang="zh-TW" sz="9800" dirty="0">
                <a:solidFill>
                  <a:schemeClr val="accent1">
                    <a:lumMod val="60000"/>
                    <a:lumOff val="40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/>
            </a:r>
            <a:br>
              <a:rPr lang="en-US" altLang="zh-TW" sz="9800" dirty="0">
                <a:solidFill>
                  <a:schemeClr val="accent1">
                    <a:lumMod val="60000"/>
                    <a:lumOff val="40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zh-TW" altLang="en-US" sz="7200" dirty="0" smtClean="0">
                <a:solidFill>
                  <a:schemeClr val="accent5">
                    <a:lumMod val="75000"/>
                  </a:schemeClr>
                </a:solidFill>
              </a:rPr>
              <a:t>大學</a:t>
            </a:r>
            <a:r>
              <a:rPr lang="zh-TW" altLang="en-US" sz="7200" dirty="0" smtClean="0">
                <a:solidFill>
                  <a:srgbClr val="FF0000"/>
                </a:solidFill>
              </a:rPr>
              <a:t>升學作業日程</a:t>
            </a: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zh-TW" altLang="en-US" sz="7200" dirty="0" smtClean="0"/>
              <a:t>說明會</a:t>
            </a:r>
            <a:endParaRPr lang="zh-TW" sz="7200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7867292" y="6487064"/>
            <a:ext cx="1327326" cy="35392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2000" dirty="0" smtClean="0"/>
              <a:t>許明杰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50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77297" y="1680519"/>
            <a:ext cx="840259" cy="560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677296" y="3429000"/>
            <a:ext cx="840259" cy="560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77296" y="4662616"/>
            <a:ext cx="840259" cy="560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1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45719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907759"/>
              </p:ext>
            </p:extLst>
          </p:nvPr>
        </p:nvGraphicFramePr>
        <p:xfrm>
          <a:off x="170917" y="-1"/>
          <a:ext cx="8973083" cy="6838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9008"/>
                <a:gridCol w="1474815"/>
                <a:gridCol w="1474815"/>
                <a:gridCol w="1474815"/>
                <a:gridCol w="1474815"/>
                <a:gridCol w="1474815"/>
              </a:tblGrid>
              <a:tr h="79521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109</a:t>
                      </a:r>
                      <a:r>
                        <a:rPr lang="zh-TW" altLang="en-US" sz="1800" u="none" strike="noStrike" dirty="0">
                          <a:effectLst/>
                        </a:rPr>
                        <a:t>學年度學科能力測驗</a:t>
                      </a:r>
                      <a:br>
                        <a:rPr lang="zh-TW" altLang="en-US" sz="1800" u="none" strike="noStrike" dirty="0">
                          <a:effectLst/>
                        </a:rPr>
                      </a:br>
                      <a:r>
                        <a:rPr lang="zh-TW" altLang="en-US" sz="1800" u="none" strike="noStrike" dirty="0">
                          <a:effectLst/>
                        </a:rPr>
                        <a:t>各科成績標準一覽表</a:t>
                      </a:r>
                      <a:endParaRPr lang="zh-TW" altLang="en-US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7125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800" u="none" strike="noStrike" dirty="0">
                          <a:effectLst/>
                        </a:rPr>
                        <a:t>標準</a:t>
                      </a:r>
                      <a:endParaRPr lang="zh-TW" altLang="en-US" sz="1800" b="0" i="0" u="none" strike="noStrike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頂標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前標</a:t>
                      </a:r>
                      <a:endParaRPr lang="zh-TW" altLang="en-US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均標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後標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底標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47712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</a:rPr>
                        <a:t>項目</a:t>
                      </a:r>
                      <a:endParaRPr lang="zh-TW" altLang="en-US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712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國文</a:t>
                      </a:r>
                      <a:endParaRPr lang="zh-TW" altLang="en-US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13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13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9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47712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英文</a:t>
                      </a:r>
                      <a:endParaRPr lang="zh-TW" altLang="en-US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14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9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47712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數學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14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13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9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47712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社會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13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12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10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47712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自然</a:t>
                      </a:r>
                      <a:endParaRPr lang="zh-TW" altLang="en-US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13</a:t>
                      </a:r>
                      <a:endParaRPr lang="en-US" altLang="zh-TW" sz="1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</a:t>
                      </a:r>
                      <a:endParaRPr lang="en-US" altLang="zh-TW" sz="1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477125">
                <a:tc>
                  <a:txBody>
                    <a:bodyPr/>
                    <a:lstStyle/>
                    <a:p>
                      <a:pPr algn="ctr" fontAlgn="ctr"/>
                      <a:endParaRPr lang="zh-TW" altLang="en-US" sz="9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9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9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9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</a:tr>
              <a:tr h="251816">
                <a:tc gridSpan="4">
                  <a:txBody>
                    <a:bodyPr/>
                    <a:lstStyle/>
                    <a:p>
                      <a:pPr algn="l" fontAlgn="b"/>
                      <a:r>
                        <a:rPr lang="zh-TW" altLang="en-US" sz="800" u="none" strike="noStrike" dirty="0">
                          <a:effectLst/>
                        </a:rPr>
                        <a:t>五項標準之計算，均不含缺考生之成績，計算方式如下：</a:t>
                      </a:r>
                      <a:endParaRPr lang="zh-TW" altLang="en-US" sz="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  <a:tr h="251816"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  <a:tr h="3445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zh-TW" altLang="en-US" sz="800" u="none" strike="noStrike">
                          <a:effectLst/>
                        </a:rPr>
                        <a:t>頂標：成績位於第</a:t>
                      </a:r>
                      <a:r>
                        <a:rPr lang="en-US" altLang="zh-TW" sz="800" u="none" strike="noStrike">
                          <a:effectLst/>
                        </a:rPr>
                        <a:t>88</a:t>
                      </a:r>
                      <a:r>
                        <a:rPr lang="zh-TW" altLang="en-US" sz="800" u="none" strike="noStrike">
                          <a:effectLst/>
                        </a:rPr>
                        <a:t>百分位數之考生級分。</a:t>
                      </a:r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  <a:tr h="3445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zh-TW" altLang="en-US" sz="800" u="none" strike="noStrike">
                          <a:effectLst/>
                        </a:rPr>
                        <a:t>前標：成績位於第</a:t>
                      </a:r>
                      <a:r>
                        <a:rPr lang="en-US" altLang="zh-TW" sz="800" u="none" strike="noStrike">
                          <a:effectLst/>
                        </a:rPr>
                        <a:t>75</a:t>
                      </a:r>
                      <a:r>
                        <a:rPr lang="zh-TW" altLang="en-US" sz="800" u="none" strike="noStrike">
                          <a:effectLst/>
                        </a:rPr>
                        <a:t>百分位數之考生級分。</a:t>
                      </a:r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  <a:tr h="3445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zh-TW" altLang="en-US" sz="800" u="none" strike="noStrike">
                          <a:effectLst/>
                        </a:rPr>
                        <a:t>均標：成績位於第</a:t>
                      </a:r>
                      <a:r>
                        <a:rPr lang="en-US" altLang="zh-TW" sz="800" u="none" strike="noStrike">
                          <a:effectLst/>
                        </a:rPr>
                        <a:t>50</a:t>
                      </a:r>
                      <a:r>
                        <a:rPr lang="zh-TW" altLang="en-US" sz="800" u="none" strike="noStrike">
                          <a:effectLst/>
                        </a:rPr>
                        <a:t>百分位數之考生級分。</a:t>
                      </a:r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  <a:tr h="3445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zh-TW" altLang="en-US" sz="800" u="none" strike="noStrike">
                          <a:effectLst/>
                        </a:rPr>
                        <a:t>後標：成績位於第</a:t>
                      </a:r>
                      <a:r>
                        <a:rPr lang="en-US" altLang="zh-TW" sz="800" u="none" strike="noStrike">
                          <a:effectLst/>
                        </a:rPr>
                        <a:t>25</a:t>
                      </a:r>
                      <a:r>
                        <a:rPr lang="zh-TW" altLang="en-US" sz="800" u="none" strike="noStrike">
                          <a:effectLst/>
                        </a:rPr>
                        <a:t>百分位數之考生級分。</a:t>
                      </a:r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  <a:tr h="3445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zh-TW" altLang="en-US" sz="800" u="none" strike="noStrike">
                          <a:effectLst/>
                        </a:rPr>
                        <a:t>底標：成績位於第</a:t>
                      </a:r>
                      <a:r>
                        <a:rPr lang="en-US" altLang="zh-TW" sz="800" u="none" strike="noStrike">
                          <a:effectLst/>
                        </a:rPr>
                        <a:t>12</a:t>
                      </a:r>
                      <a:r>
                        <a:rPr lang="zh-TW" altLang="en-US" sz="800" u="none" strike="noStrike">
                          <a:effectLst/>
                        </a:rPr>
                        <a:t>百分位數之考生級分。</a:t>
                      </a:r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800" b="0" i="0" u="none" strike="noStrike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Line 1"/>
          <p:cNvSpPr>
            <a:spLocks noChangeShapeType="1"/>
          </p:cNvSpPr>
          <p:nvPr/>
        </p:nvSpPr>
        <p:spPr bwMode="auto">
          <a:xfrm>
            <a:off x="28575" y="581025"/>
            <a:ext cx="952500" cy="6667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0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64" y="-215661"/>
            <a:ext cx="9057736" cy="714267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8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65" y="0"/>
            <a:ext cx="8876580" cy="647843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7883612" y="6260757"/>
            <a:ext cx="1311006" cy="578038"/>
          </a:xfrm>
        </p:spPr>
        <p:txBody>
          <a:bodyPr/>
          <a:lstStyle/>
          <a:p>
            <a:r>
              <a:rPr lang="en-US" altLang="zh-TW" sz="4800" dirty="0" err="1" smtClean="0"/>
              <a:t>P20</a:t>
            </a:r>
            <a:endParaRPr lang="zh-TW" altLang="en-US" sz="4800" dirty="0"/>
          </a:p>
        </p:txBody>
      </p:sp>
      <p:sp>
        <p:nvSpPr>
          <p:cNvPr id="6" name="矩形 5"/>
          <p:cNvSpPr/>
          <p:nvPr/>
        </p:nvSpPr>
        <p:spPr>
          <a:xfrm>
            <a:off x="7974227" y="6092576"/>
            <a:ext cx="1079156" cy="914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9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micube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2" y="2179"/>
            <a:ext cx="8712678" cy="67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76"/>
            <a:ext cx="9143999" cy="7479101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0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03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617" y="0"/>
            <a:ext cx="9194617" cy="683879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7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63441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9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7265" y="624110"/>
            <a:ext cx="7867135" cy="6233890"/>
          </a:xfrm>
        </p:spPr>
        <p:txBody>
          <a:bodyPr>
            <a:normAutofit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從 2013 年 07 月 10 日起，根據新的高級中等教育法規定，</a:t>
            </a:r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/>
            </a:r>
            <a:b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高級中學學生的畢業條件依課程綱要規定，原則有以下五條：</a:t>
            </a:r>
            <a:r>
              <a:rPr lang="zh-TW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zh-TW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zh-TW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1</a:t>
            </a:r>
            <a:br>
              <a:rPr lang="en-US" altLang="zh-TW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zh-TW" altLang="zh-TW" sz="2400" b="1" dirty="0" smtClean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總</a:t>
            </a:r>
            <a:r>
              <a:rPr lang="zh-TW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取得學分數 (A+B)</a:t>
            </a: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 必須大於或等於 160 </a:t>
            </a:r>
            <a:r>
              <a:rPr lang="zh-TW" altLang="zh-TW" sz="2400" dirty="0" smtClean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學分</a:t>
            </a: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/>
            </a:r>
            <a:b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2</a:t>
            </a:r>
            <a:b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zh-TW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必修課程 (A) </a:t>
            </a: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取得學分數必須大於或等於 120 學分。</a:t>
            </a:r>
            <a:b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3</a:t>
            </a:r>
            <a:b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zh-TW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選修課程 (B) </a:t>
            </a: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取得學分數必須大於或等於 40 學分，</a:t>
            </a:r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/>
            </a:r>
            <a:b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4</a:t>
            </a:r>
            <a:b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zh-TW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滿足「</a:t>
            </a:r>
            <a:r>
              <a:rPr lang="zh-TW" altLang="zh-TW" sz="2400" b="1" dirty="0">
                <a:solidFill>
                  <a:srgbClr val="FF0000"/>
                </a:solidFill>
                <a:latin typeface="Arial" panose="020B0604020202020204" pitchFamily="34" charset="0"/>
                <a:ea typeface="source-han-sans-traditional"/>
              </a:rPr>
              <a:t>後期中等教育共同核心課程</a:t>
            </a:r>
            <a:r>
              <a:rPr lang="zh-TW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」規定 (C)。</a:t>
            </a:r>
            <a: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(</a:t>
            </a:r>
            <a:r>
              <a:rPr lang="zh-TW" altLang="en-US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附錄下一頁</a:t>
            </a:r>
            <a:r>
              <a:rPr lang="en-US" altLang="zh-TW" sz="2400" b="1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)</a:t>
            </a: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/>
            </a:r>
            <a:b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en-US" altLang="zh-TW" sz="2400" dirty="0" smtClean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5</a:t>
            </a:r>
            <a:br>
              <a:rPr lang="en-US" altLang="zh-TW" sz="2400" dirty="0" smtClean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</a:br>
            <a:r>
              <a:rPr lang="zh-TW" altLang="zh-TW" sz="2400" b="1" u="sng" dirty="0" smtClean="0">
                <a:solidFill>
                  <a:srgbClr val="FF0000"/>
                </a:solidFill>
                <a:latin typeface="Arial" panose="020B0604020202020204" pitchFamily="34" charset="0"/>
                <a:ea typeface="source-han-sans-traditional"/>
              </a:rPr>
              <a:t>功過</a:t>
            </a:r>
            <a:r>
              <a:rPr lang="zh-TW" altLang="zh-TW" sz="2400" b="1" u="sng" dirty="0">
                <a:solidFill>
                  <a:srgbClr val="FF0000"/>
                </a:solidFill>
                <a:latin typeface="Arial" panose="020B0604020202020204" pitchFamily="34" charset="0"/>
                <a:ea typeface="source-han-sans-traditional"/>
              </a:rPr>
              <a:t>相抵</a:t>
            </a:r>
            <a:r>
              <a:rPr lang="zh-TW" altLang="zh-TW" sz="2400" dirty="0">
                <a:solidFill>
                  <a:srgbClr val="222222"/>
                </a:solidFill>
                <a:latin typeface="Arial" panose="020B0604020202020204" pitchFamily="34" charset="0"/>
                <a:ea typeface="source-han-sans-traditional"/>
              </a:rPr>
              <a:t>之後未達三大過。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4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200" y="89647"/>
            <a:ext cx="5501482" cy="472141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大學</a:t>
            </a:r>
            <a:r>
              <a:rPr lang="zh-TW" altLang="zh-TW" dirty="0" smtClean="0">
                <a:solidFill>
                  <a:schemeClr val="accent1">
                    <a:lumMod val="75000"/>
                  </a:schemeClr>
                </a:solidFill>
              </a:rPr>
              <a:t>備</a:t>
            </a:r>
            <a:r>
              <a:rPr lang="zh-TW" altLang="zh-TW" dirty="0">
                <a:solidFill>
                  <a:schemeClr val="accent1">
                    <a:lumMod val="75000"/>
                  </a:schemeClr>
                </a:solidFill>
              </a:rPr>
              <a:t>審資料上傳注意事項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2447" y="561789"/>
            <a:ext cx="7631953" cy="5458012"/>
          </a:xfrm>
        </p:spPr>
        <p:txBody>
          <a:bodyPr>
            <a:noAutofit/>
          </a:bodyPr>
          <a:lstStyle/>
          <a:p>
            <a:r>
              <a:rPr lang="en-US" altLang="zh-TW" sz="2400" dirty="0" smtClean="0"/>
              <a:t>1</a:t>
            </a:r>
            <a:r>
              <a:rPr lang="en-US" altLang="zh-TW" sz="2400" dirty="0"/>
              <a:t>.</a:t>
            </a:r>
            <a:r>
              <a:rPr lang="zh-TW" altLang="zh-TW" sz="2400" dirty="0"/>
              <a:t>甄選委員會網址</a:t>
            </a:r>
            <a:r>
              <a:rPr lang="en-US" altLang="zh-TW" sz="2400" dirty="0"/>
              <a:t>(</a:t>
            </a:r>
            <a:r>
              <a:rPr lang="en-US" altLang="zh-TW" sz="2400" dirty="0">
                <a:hlinkClick r:id="rId2"/>
              </a:rPr>
              <a:t>https://</a:t>
            </a:r>
            <a:r>
              <a:rPr lang="en-US" altLang="zh-TW" sz="2400" dirty="0" err="1">
                <a:hlinkClick r:id="rId2"/>
              </a:rPr>
              <a:t>www.cac.edu.tw</a:t>
            </a:r>
            <a:r>
              <a:rPr lang="en-US" altLang="zh-TW" sz="2400" dirty="0" smtClean="0">
                <a:hlinkClick r:id="rId2"/>
              </a:rPr>
              <a:t>/)-&gt;</a:t>
            </a:r>
            <a:r>
              <a:rPr lang="zh-TW" altLang="en-US" sz="2400" dirty="0" smtClean="0">
                <a:hlinkClick r:id="rId2"/>
              </a:rPr>
              <a:t>個人申請</a:t>
            </a:r>
            <a:r>
              <a:rPr lang="en-US" altLang="zh-TW" sz="2400" dirty="0" smtClean="0">
                <a:hlinkClick r:id="rId2"/>
              </a:rPr>
              <a:t>--&gt;</a:t>
            </a:r>
            <a:r>
              <a:rPr lang="zh-TW" altLang="en-US" sz="2400" dirty="0" smtClean="0">
                <a:hlinkClick r:id="rId2"/>
              </a:rPr>
              <a:t>密碼設定</a:t>
            </a:r>
            <a:r>
              <a:rPr lang="en-US" altLang="zh-TW" sz="2400" dirty="0" smtClean="0">
                <a:hlinkClick r:id="rId2"/>
              </a:rPr>
              <a:t>--&gt;</a:t>
            </a:r>
            <a:r>
              <a:rPr lang="zh-TW" altLang="en-US" sz="2400" dirty="0" smtClean="0">
                <a:hlinkClick r:id="rId2"/>
              </a:rPr>
              <a:t>今年一碼到底含志願選填</a:t>
            </a:r>
            <a:r>
              <a:rPr lang="zh-TW" altLang="en-US" sz="2400" dirty="0" smtClean="0"/>
              <a:t> 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系統</a:t>
            </a:r>
            <a:r>
              <a:rPr lang="en-US" altLang="zh-TW" sz="2400" dirty="0" smtClean="0"/>
              <a:t>3/5</a:t>
            </a:r>
            <a:r>
              <a:rPr lang="zh-TW" altLang="en-US" sz="2400" dirty="0" smtClean="0"/>
              <a:t>開放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 </a:t>
            </a:r>
            <a:endParaRPr lang="zh-TW" altLang="zh-TW" sz="2400" dirty="0"/>
          </a:p>
          <a:p>
            <a:r>
              <a:rPr lang="en-US" altLang="zh-TW" sz="2400" dirty="0" smtClean="0"/>
              <a:t>2.</a:t>
            </a:r>
            <a:r>
              <a:rPr lang="zh-TW" altLang="en-US" sz="2400" dirty="0" smtClean="0"/>
              <a:t>電腦教室夜間</a:t>
            </a:r>
            <a:r>
              <a:rPr lang="en-US" altLang="zh-TW" sz="2400" dirty="0" smtClean="0"/>
              <a:t>2/22~4/08</a:t>
            </a:r>
            <a:r>
              <a:rPr lang="zh-TW" altLang="en-US" sz="2400" dirty="0" smtClean="0"/>
              <a:t>開放使用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各班憑卡進入</a:t>
            </a:r>
            <a:endParaRPr lang="en-US" altLang="zh-TW" sz="2400" dirty="0" smtClean="0"/>
          </a:p>
          <a:p>
            <a:r>
              <a:rPr lang="en-US" altLang="zh-TW" sz="2400" dirty="0" smtClean="0"/>
              <a:t>3.</a:t>
            </a:r>
            <a:r>
              <a:rPr lang="zh-TW" altLang="en-US" sz="2400" dirty="0" smtClean="0"/>
              <a:t>在校五學期成績證明先去看看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小心面試提問</a:t>
            </a:r>
            <a:r>
              <a:rPr lang="en-US" altLang="zh-TW" sz="2400" dirty="0" smtClean="0"/>
              <a:t>)</a:t>
            </a:r>
          </a:p>
          <a:p>
            <a:r>
              <a:rPr lang="en-US" altLang="zh-TW" sz="2400" dirty="0" smtClean="0"/>
              <a:t>4.</a:t>
            </a:r>
            <a:r>
              <a:rPr lang="zh-TW" altLang="en-US" sz="2400" dirty="0" smtClean="0"/>
              <a:t>單一檔</a:t>
            </a:r>
            <a:r>
              <a:rPr lang="en-US" altLang="zh-TW" sz="2400" dirty="0" err="1" smtClean="0"/>
              <a:t>5MB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總容量</a:t>
            </a:r>
            <a:r>
              <a:rPr lang="en-US" altLang="zh-TW" sz="2400" dirty="0" err="1" smtClean="0"/>
              <a:t>10MB</a:t>
            </a:r>
            <a:r>
              <a:rPr lang="zh-TW" altLang="en-US" sz="2400" dirty="0" smtClean="0"/>
              <a:t>上限</a:t>
            </a:r>
            <a:r>
              <a:rPr lang="en-US" altLang="zh-TW" sz="2400" dirty="0" smtClean="0"/>
              <a:t>(PDF</a:t>
            </a:r>
            <a:r>
              <a:rPr lang="zh-TW" altLang="en-US" sz="2400" dirty="0" smtClean="0"/>
              <a:t>檔</a:t>
            </a:r>
            <a:r>
              <a:rPr lang="en-US" altLang="zh-TW" sz="2400" dirty="0" smtClean="0"/>
              <a:t>)</a:t>
            </a:r>
          </a:p>
          <a:p>
            <a:r>
              <a:rPr lang="en-US" altLang="zh-TW" sz="2400" dirty="0" smtClean="0"/>
              <a:t>5.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不要等全部完成才上傳</a:t>
            </a:r>
            <a:r>
              <a:rPr lang="en-US" altLang="zh-TW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在 </a:t>
            </a:r>
            <a:r>
              <a:rPr lang="en-US" altLang="zh-TW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“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確認</a:t>
            </a:r>
            <a:r>
              <a:rPr lang="en-US" altLang="zh-TW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”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前可以重複上傳</a:t>
            </a:r>
            <a:r>
              <a:rPr lang="en-US" altLang="zh-TW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注意各校截止日</a:t>
            </a:r>
            <a:r>
              <a:rPr lang="en-US" altLang="zh-TW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altLang="zh-TW" sz="2400" dirty="0" smtClean="0"/>
              <a:t>6.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二階指定項目甄試</a:t>
            </a:r>
            <a:r>
              <a:rPr lang="zh-TW" alt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費要依各校系自行報名繳費</a:t>
            </a:r>
            <a:r>
              <a:rPr lang="en-US" altLang="zh-TW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zh-TW" alt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郵局</a:t>
            </a:r>
            <a:r>
              <a:rPr lang="en-US" altLang="zh-TW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,ATM,</a:t>
            </a:r>
            <a:r>
              <a:rPr lang="zh-TW" alt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銀行</a:t>
            </a:r>
            <a:r>
              <a:rPr lang="en-US" altLang="zh-TW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…)</a:t>
            </a:r>
          </a:p>
          <a:p>
            <a:r>
              <a:rPr lang="en-US" altLang="zh-TW" sz="2400" dirty="0" smtClean="0"/>
              <a:t>7.</a:t>
            </a:r>
            <a:r>
              <a:rPr lang="zh-TW" altLang="en-US" sz="2400" dirty="0" smtClean="0"/>
              <a:t>志願序網路登記</a:t>
            </a:r>
            <a:r>
              <a:rPr lang="en-US" altLang="zh-TW" sz="2400" dirty="0" smtClean="0"/>
              <a:t>(5/14~5/15</a:t>
            </a:r>
            <a:r>
              <a:rPr lang="zh-TW" altLang="en-US" sz="2400" dirty="0" smtClean="0"/>
              <a:t>同上網址</a:t>
            </a:r>
            <a:r>
              <a:rPr lang="en-US" altLang="zh-TW" sz="2400" dirty="0" smtClean="0"/>
              <a:t>)</a:t>
            </a:r>
            <a:r>
              <a:rPr lang="zh-TW" altLang="en-US" sz="2400" dirty="0" smtClean="0">
                <a:solidFill>
                  <a:srgbClr val="FF0000"/>
                </a:solidFill>
              </a:rPr>
              <a:t>正備取都要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未登記視同放棄</a:t>
            </a:r>
            <a:endParaRPr lang="zh-TW" altLang="en-US" sz="24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7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4518" y="107576"/>
            <a:ext cx="7649882" cy="50800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</a:rPr>
              <a:t>科大</a:t>
            </a:r>
            <a:r>
              <a:rPr lang="zh-TW" altLang="en-US" sz="4400" dirty="0" smtClean="0">
                <a:solidFill>
                  <a:schemeClr val="accent1">
                    <a:lumMod val="75000"/>
                  </a:schemeClr>
                </a:solidFill>
              </a:rPr>
              <a:t>申請注意事項</a:t>
            </a:r>
            <a:endParaRPr lang="zh-TW" alt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6789" y="733246"/>
            <a:ext cx="8313271" cy="6105550"/>
          </a:xfrm>
        </p:spPr>
        <p:txBody>
          <a:bodyPr>
            <a:noAutofit/>
          </a:bodyPr>
          <a:lstStyle/>
          <a:p>
            <a:r>
              <a:rPr lang="en-US" altLang="zh-TW" sz="2000" dirty="0" smtClean="0"/>
              <a:t>1.</a:t>
            </a:r>
            <a:r>
              <a:rPr lang="zh-TW" altLang="en-US" sz="2000" dirty="0" smtClean="0"/>
              <a:t>最多可申請</a:t>
            </a:r>
            <a:r>
              <a:rPr lang="en-US" altLang="zh-TW" sz="2000" dirty="0" smtClean="0"/>
              <a:t>5</a:t>
            </a:r>
            <a:r>
              <a:rPr lang="zh-TW" altLang="en-US" sz="2000" dirty="0" smtClean="0"/>
              <a:t>校系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每校系</a:t>
            </a:r>
            <a:r>
              <a:rPr lang="en-US" altLang="zh-TW" sz="2000" dirty="0" smtClean="0"/>
              <a:t>100</a:t>
            </a:r>
            <a:r>
              <a:rPr lang="zh-TW" altLang="en-US" sz="2000" dirty="0" smtClean="0"/>
              <a:t>元報名費</a:t>
            </a:r>
            <a:endParaRPr lang="en-US" altLang="zh-TW" sz="2000" dirty="0" smtClean="0"/>
          </a:p>
          <a:p>
            <a:r>
              <a:rPr lang="en-US" altLang="zh-TW" sz="2000" dirty="0" smtClean="0"/>
              <a:t>2.</a:t>
            </a:r>
            <a:r>
              <a:rPr lang="zh-TW" altLang="en-US" sz="2000" dirty="0" smtClean="0"/>
              <a:t>注意是否僅限選填</a:t>
            </a:r>
            <a:r>
              <a:rPr lang="en-US" altLang="zh-TW" sz="2000" dirty="0" smtClean="0"/>
              <a:t>1</a:t>
            </a:r>
            <a:r>
              <a:rPr lang="zh-TW" altLang="en-US" sz="2000" dirty="0" smtClean="0"/>
              <a:t>系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國立除澎科大外皆為</a:t>
            </a:r>
            <a:r>
              <a:rPr lang="zh-TW" altLang="en-US" sz="2000" dirty="0" smtClean="0">
                <a:solidFill>
                  <a:srgbClr val="FF0000"/>
                </a:solidFill>
              </a:rPr>
              <a:t>是</a:t>
            </a:r>
            <a:r>
              <a:rPr lang="en-US" altLang="zh-TW" sz="2000" dirty="0" smtClean="0"/>
              <a:t>)</a:t>
            </a:r>
          </a:p>
          <a:p>
            <a:r>
              <a:rPr lang="en-US" altLang="zh-TW" sz="2000" dirty="0" smtClean="0"/>
              <a:t>3.</a:t>
            </a:r>
            <a:r>
              <a:rPr lang="zh-TW" altLang="en-US" sz="2000" dirty="0" smtClean="0"/>
              <a:t> 無門檻及篩選倍率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以採計科之權重總分決定第二階段</a:t>
            </a:r>
            <a:endParaRPr lang="en-US" altLang="zh-TW" sz="2000" dirty="0" smtClean="0"/>
          </a:p>
          <a:p>
            <a:r>
              <a:rPr lang="en-US" altLang="zh-TW" sz="2000" dirty="0" smtClean="0"/>
              <a:t>4.</a:t>
            </a:r>
            <a:r>
              <a:rPr lang="zh-TW" altLang="en-US" sz="2000" dirty="0" smtClean="0"/>
              <a:t>各校自行通知複試</a:t>
            </a:r>
            <a:r>
              <a:rPr lang="en-US" altLang="zh-TW" sz="2000" dirty="0" smtClean="0"/>
              <a:t>(3/28)</a:t>
            </a:r>
            <a:r>
              <a:rPr lang="zh-TW" altLang="en-US" sz="2000" dirty="0" smtClean="0"/>
              <a:t>未收到者請主動到各校網站查詢或連繫各校</a:t>
            </a:r>
            <a:endParaRPr lang="en-US" altLang="zh-TW" sz="2000" dirty="0" smtClean="0"/>
          </a:p>
          <a:p>
            <a:r>
              <a:rPr lang="en-US" altLang="zh-TW" sz="2000" dirty="0" smtClean="0"/>
              <a:t>5.</a:t>
            </a:r>
            <a:r>
              <a:rPr lang="zh-TW" altLang="en-US" sz="2000" dirty="0" smtClean="0"/>
              <a:t>複試費繳費時間及方式要依各校規定自行辦理</a:t>
            </a:r>
            <a:endParaRPr lang="en-US" altLang="zh-TW" sz="2000" dirty="0" smtClean="0"/>
          </a:p>
          <a:p>
            <a:r>
              <a:rPr lang="en-US" altLang="zh-TW" sz="2000" dirty="0" smtClean="0"/>
              <a:t>6.</a:t>
            </a:r>
            <a:r>
              <a:rPr lang="zh-TW" altLang="en-US" sz="2000" dirty="0" smtClean="0">
                <a:solidFill>
                  <a:srgbClr val="FF0000"/>
                </a:solidFill>
              </a:rPr>
              <a:t>郵寄資格審查資料</a:t>
            </a:r>
            <a:r>
              <a:rPr lang="en-US" altLang="zh-TW" sz="2000" dirty="0" smtClean="0"/>
              <a:t>A</a:t>
            </a:r>
            <a:r>
              <a:rPr lang="zh-TW" altLang="en-US" sz="2000" dirty="0" smtClean="0"/>
              <a:t> 學歷證件影本 </a:t>
            </a:r>
            <a:r>
              <a:rPr lang="en-US" altLang="zh-TW" sz="2000" dirty="0" smtClean="0"/>
              <a:t>(</a:t>
            </a:r>
            <a:r>
              <a:rPr lang="zh-TW" altLang="en-US" sz="2000" dirty="0" smtClean="0">
                <a:solidFill>
                  <a:srgbClr val="FF0000"/>
                </a:solidFill>
              </a:rPr>
              <a:t>學生證</a:t>
            </a:r>
            <a:r>
              <a:rPr lang="zh-TW" altLang="en-US" sz="2000" dirty="0" smtClean="0"/>
              <a:t>需蓋最後一學期註冊章</a:t>
            </a:r>
            <a:r>
              <a:rPr lang="en-US" altLang="zh-TW" sz="2000" dirty="0" smtClean="0"/>
              <a:t>)</a:t>
            </a:r>
          </a:p>
          <a:p>
            <a:r>
              <a:rPr lang="zh-TW" altLang="en-US" sz="2000" dirty="0"/>
              <a:t> </a:t>
            </a:r>
            <a:r>
              <a:rPr lang="zh-TW" altLang="en-US" sz="2000" dirty="0" smtClean="0"/>
              <a:t>                               </a:t>
            </a:r>
            <a:r>
              <a:rPr lang="en-US" altLang="zh-TW" sz="2000" dirty="0" smtClean="0"/>
              <a:t>B</a:t>
            </a:r>
            <a:r>
              <a:rPr lang="zh-TW" altLang="en-US" sz="2000" dirty="0" smtClean="0"/>
              <a:t> </a:t>
            </a:r>
            <a:r>
              <a:rPr lang="zh-TW" altLang="en-US" sz="2000" dirty="0" smtClean="0">
                <a:solidFill>
                  <a:srgbClr val="FF0000"/>
                </a:solidFill>
              </a:rPr>
              <a:t>歷年成績單正本</a:t>
            </a:r>
            <a:r>
              <a:rPr lang="en-US" altLang="zh-TW" sz="2000" dirty="0" smtClean="0">
                <a:solidFill>
                  <a:srgbClr val="FF0000"/>
                </a:solidFill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</a:rPr>
              <a:t>到教務處申請並蓋戳章</a:t>
            </a:r>
            <a:r>
              <a:rPr lang="en-US" altLang="zh-TW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TW" sz="2000" dirty="0"/>
              <a:t>7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網路上傳書面審查資料 </a:t>
            </a:r>
            <a:r>
              <a:rPr lang="en-US" altLang="zh-TW" sz="2000" dirty="0" smtClean="0"/>
              <a:t>(</a:t>
            </a:r>
            <a:r>
              <a:rPr lang="en-US" altLang="zh-TW" sz="2000" dirty="0" smtClean="0">
                <a:hlinkClick r:id="rId2"/>
              </a:rPr>
              <a:t>https://</a:t>
            </a:r>
            <a:r>
              <a:rPr lang="en-US" altLang="zh-TW" sz="2000" dirty="0" err="1" smtClean="0">
                <a:hlinkClick r:id="rId2"/>
              </a:rPr>
              <a:t>www.jctv.ntut.edu.tw</a:t>
            </a:r>
            <a:r>
              <a:rPr lang="en-US" altLang="zh-TW" sz="2000" dirty="0" smtClean="0">
                <a:hlinkClick r:id="rId2"/>
              </a:rPr>
              <a:t>/</a:t>
            </a:r>
            <a:r>
              <a:rPr lang="en-US" altLang="zh-TW" sz="2000" dirty="0" err="1" smtClean="0">
                <a:hlinkClick r:id="rId2"/>
              </a:rPr>
              <a:t>caac</a:t>
            </a:r>
            <a:r>
              <a:rPr lang="en-US" altLang="zh-TW" sz="2000" dirty="0" smtClean="0">
                <a:hlinkClick r:id="rId2"/>
              </a:rPr>
              <a:t>/</a:t>
            </a:r>
            <a:r>
              <a:rPr lang="en-US" altLang="zh-TW" sz="2000" dirty="0" smtClean="0"/>
              <a:t>)</a:t>
            </a:r>
          </a:p>
          <a:p>
            <a:r>
              <a:rPr lang="en-US" altLang="zh-TW" sz="2000" dirty="0" smtClean="0"/>
              <a:t>8</a:t>
            </a:r>
            <a:r>
              <a:rPr lang="en-US" altLang="zh-TW" sz="2400" dirty="0" smtClean="0"/>
              <a:t>.</a:t>
            </a:r>
            <a:r>
              <a:rPr lang="zh-TW" altLang="en-US" sz="2400" dirty="0">
                <a:solidFill>
                  <a:srgbClr val="FF0000"/>
                </a:solidFill>
              </a:rPr>
              <a:t>第一階</a:t>
            </a:r>
            <a:r>
              <a:rPr lang="zh-TW" altLang="en-US" sz="2400" dirty="0" smtClean="0">
                <a:solidFill>
                  <a:srgbClr val="FF0000"/>
                </a:solidFill>
              </a:rPr>
              <a:t>報到 </a:t>
            </a:r>
            <a:r>
              <a:rPr lang="en-US" altLang="zh-TW" sz="2400" dirty="0" smtClean="0"/>
              <a:t>5/21 </a:t>
            </a:r>
            <a:r>
              <a:rPr lang="zh-TW" altLang="en-US" sz="2400" dirty="0" smtClean="0"/>
              <a:t>中午</a:t>
            </a:r>
            <a:r>
              <a:rPr lang="en-US" altLang="zh-TW" sz="2400" dirty="0" smtClean="0"/>
              <a:t>12</a:t>
            </a:r>
            <a:r>
              <a:rPr lang="zh-TW" altLang="en-US" sz="2400" dirty="0" smtClean="0"/>
              <a:t>點前依各校規定報到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正取擇一校系報到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#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備取生注意各校網站遞補通知或主動詢問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en-US" altLang="zh-TW" sz="2400" dirty="0" smtClean="0"/>
              <a:t>9.</a:t>
            </a:r>
            <a:r>
              <a:rPr lang="zh-TW" altLang="en-US" sz="2400" dirty="0" smtClean="0"/>
              <a:t>第二階報到 </a:t>
            </a:r>
            <a:r>
              <a:rPr lang="en-US" altLang="zh-TW" sz="2400" dirty="0" smtClean="0"/>
              <a:t>5/21~5/24</a:t>
            </a:r>
            <a:r>
              <a:rPr lang="zh-TW" altLang="en-US" sz="2400" dirty="0" smtClean="0"/>
              <a:t> 分梯次遞補</a:t>
            </a:r>
            <a:r>
              <a:rPr lang="en-US" altLang="zh-TW" sz="2400" dirty="0" smtClean="0"/>
              <a:t>,</a:t>
            </a:r>
            <a:r>
              <a:rPr lang="zh-TW" alt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注意各校網站遞補通知或主動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詢問</a:t>
            </a:r>
            <a:endParaRPr lang="en-US" altLang="zh-TW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10.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可先報到後</a:t>
            </a:r>
            <a:r>
              <a:rPr lang="en-US" altLang="zh-TW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等備取上後再去辦理放棄</a:t>
            </a:r>
            <a:endParaRPr lang="en-US" altLang="zh-TW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zh-TW" altLang="en-US" sz="20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註冊組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76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7217"/>
            <a:ext cx="9144000" cy="685800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7636475" y="818076"/>
            <a:ext cx="1301579" cy="1556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7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290649" cy="6838795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244280" y="3015050"/>
            <a:ext cx="3188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學生證及五學期成績單每校各一份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9144000" cy="6838795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0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8023"/>
            <a:ext cx="9144000" cy="72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94891"/>
            <a:ext cx="9144000" cy="70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5" y="0"/>
            <a:ext cx="9290649" cy="67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39" y="-1"/>
            <a:ext cx="8971470" cy="662277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6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9194616" cy="662277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4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78801152"/>
              </p:ext>
            </p:extLst>
          </p:nvPr>
        </p:nvGraphicFramePr>
        <p:xfrm>
          <a:off x="-543465" y="1"/>
          <a:ext cx="10679502" cy="68580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46084"/>
                <a:gridCol w="2887788"/>
                <a:gridCol w="1500928"/>
                <a:gridCol w="2072351"/>
                <a:gridCol w="2072351"/>
              </a:tblGrid>
              <a:tr h="45068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領域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名稱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學分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2420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語文領域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2420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242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數學領域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     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6-8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24202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歷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史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6-10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2420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地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2420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450423"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自然領域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物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4-6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450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化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450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物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450423"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任選兩科目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學分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</a:tr>
              <a:tr h="450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0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0423"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生活領域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技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任選兩科目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</a:t>
                      </a: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學分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</a:tr>
              <a:tr h="450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     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政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0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關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 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目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068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體育領域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altLang="zh-TW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</a:t>
                      </a: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　　　育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  <a:tr h="450689"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必修學分數總計</a:t>
                      </a:r>
                      <a:endParaRPr lang="zh-TW" sz="1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1400" kern="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48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497" marR="54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7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420" y="69011"/>
            <a:ext cx="8790316" cy="676978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94616" cy="676310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02" y="-1"/>
            <a:ext cx="8807570" cy="6745857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2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28" y="-1"/>
            <a:ext cx="8798944" cy="6838795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6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3244"/>
            <a:ext cx="9144000" cy="735601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37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770" y="0"/>
            <a:ext cx="9264769" cy="685800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04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11" y="1"/>
            <a:ext cx="9263628" cy="683879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9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6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3683" y="428179"/>
            <a:ext cx="85315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zh-TW" altLang="en-US" sz="36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本學年度大學「繁星推薦」入學第一類學群至第七類學群</a:t>
            </a:r>
            <a:r>
              <a:rPr lang="zh-TW" altLang="en-US" sz="36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錄  取</a:t>
            </a:r>
            <a:r>
              <a:rPr lang="zh-TW" altLang="en-US" sz="36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生，一律不得報名本學年度「個人申請」入學</a:t>
            </a:r>
            <a:r>
              <a:rPr lang="zh-TW" altLang="en-US" sz="36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招生。</a:t>
            </a:r>
            <a:endParaRPr lang="en-US" altLang="zh-TW" sz="3600" dirty="0" smtClean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buFont typeface="+mj-lt"/>
              <a:buAutoNum type="arabicPeriod"/>
            </a:pPr>
            <a:endParaRPr lang="en-US" altLang="zh-TW" dirty="0" smtClean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buFont typeface="+mj-lt"/>
              <a:buAutoNum type="arabicPeriod"/>
            </a:pPr>
            <a:endParaRPr lang="zh-TW" altLang="en-US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buFont typeface="+mj-lt"/>
              <a:buAutoNum type="arabicPeriod"/>
            </a:pPr>
            <a:r>
              <a:rPr lang="zh-TW" alt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通過本學年度大學「繁星推薦」入學第八類學群醫學系第一階段篩選之考生，不得再報名本招生同一所大學之醫學系</a:t>
            </a:r>
            <a:r>
              <a:rPr lang="zh-TW" altLang="en-US" sz="2800" b="1" u="sng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；通過本學年度大學「繁星推薦」入學第八類學群</a:t>
            </a:r>
            <a:r>
              <a:rPr lang="zh-TW" alt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牙醫學系</a:t>
            </a:r>
            <a:r>
              <a:rPr lang="zh-TW" altLang="en-US" sz="2800" b="1" u="sng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第一階段篩選之考生，不得再報名本招生同一所大學之</a:t>
            </a:r>
            <a:r>
              <a:rPr lang="zh-TW" alt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牙醫學系</a:t>
            </a:r>
            <a:r>
              <a:rPr lang="zh-TW" altLang="en-US" sz="2800" b="1" u="sng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。</a:t>
            </a:r>
            <a:r>
              <a:rPr lang="zh-TW" altLang="en-US" sz="28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錄取生若同時經本學年度大學「繁星推薦」入學第八類學群錄取者，不得再參加網路就讀志願序登記，接受統一分發。</a:t>
            </a:r>
            <a:endParaRPr lang="zh-TW" altLang="en-US" sz="2800" b="0" i="0" dirty="0">
              <a:solidFill>
                <a:schemeClr val="bg1"/>
              </a:solidFill>
              <a:effectLst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50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54"/>
            <a:ext cx="9144000" cy="65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0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4617" cy="716992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83095" y="709301"/>
            <a:ext cx="3307223" cy="102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512179" y="4691640"/>
            <a:ext cx="3555051" cy="8033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1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1925" y="1720840"/>
            <a:ext cx="83589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報名參加本招生之每一考生，</a:t>
            </a:r>
            <a: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3/5</a:t>
            </a:r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起</a:t>
            </a: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皆應至甄選委員會網址</a:t>
            </a:r>
            <a:r>
              <a:rPr lang="en-US" altLang="zh-TW" sz="32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https://</a:t>
            </a:r>
            <a:r>
              <a:rPr lang="en-US" altLang="zh-TW" sz="3200" u="sng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www.cac.edu.tw</a:t>
            </a:r>
            <a:r>
              <a:rPr lang="en-US" altLang="zh-TW" sz="32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/</a:t>
            </a:r>
            <a:r>
              <a:rPr lang="en-US" altLang="zh-TW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</a:t>
            </a: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，</a:t>
            </a:r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自行設定個人專屬之密碼</a:t>
            </a: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。</a:t>
            </a:r>
            <a:endParaRPr lang="en-US" altLang="zh-TW" sz="3200" dirty="0" smtClean="0">
              <a:solidFill>
                <a:schemeClr val="tx2">
                  <a:lumMod val="20000"/>
                  <a:lumOff val="80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buFont typeface="+mj-lt"/>
              <a:buAutoNum type="arabicPeriod"/>
            </a:pP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本組密碼係為報名、篩選結果</a:t>
            </a:r>
            <a:r>
              <a:rPr lang="en-US" altLang="zh-TW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</a:t>
            </a: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或分發結果</a:t>
            </a:r>
            <a:r>
              <a:rPr lang="en-US" altLang="zh-TW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</a:t>
            </a: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查詢、</a:t>
            </a:r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上傳審查資料、登記志願序、網路聲明</a:t>
            </a:r>
            <a:r>
              <a:rPr lang="zh-TW" alt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放棄入學資格作業等系統所需輸入的證號，請妥善保管，切勿將密碼告知他人。</a:t>
            </a:r>
            <a:endParaRPr lang="zh-TW" altLang="en-US" sz="3200" b="0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1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5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5389" y="1351508"/>
            <a:ext cx="73065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zh-TW" alt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正取生報到及備取生遞補、報到一律採行統一分發，故「個人申請」錄取生</a:t>
            </a:r>
            <a:r>
              <a:rPr lang="zh-TW" altLang="en-US" sz="32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、「離島地區及原住民籍高級中等學校應屆畢業生升學國</a:t>
            </a:r>
            <a:r>
              <a:rPr lang="en-US" altLang="zh-TW" sz="32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</a:t>
            </a:r>
            <a:r>
              <a:rPr lang="zh-TW" altLang="en-US" sz="32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市</a:t>
            </a:r>
            <a:r>
              <a:rPr lang="en-US" altLang="zh-TW" sz="32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</a:t>
            </a:r>
            <a:r>
              <a:rPr lang="zh-TW" altLang="en-US" sz="32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立師範及教育大學聯合保送甄試」錄取生及「原住民族及離島地區醫事人員養成計畫公費生甄試」錄取生，應同時於登記期間內</a:t>
            </a:r>
            <a:r>
              <a:rPr lang="zh-TW" altLang="en-US" sz="3200" dirty="0" smtClean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完成網路就讀志願序登記</a:t>
            </a:r>
            <a:r>
              <a:rPr lang="zh-TW" altLang="en-US" sz="3200" dirty="0" smtClean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，參加統一分發，否則視同放棄錄取資格，不予分發。</a:t>
            </a:r>
            <a:endParaRPr lang="zh-TW" altLang="en-US" sz="3200" b="0" i="0" dirty="0">
              <a:solidFill>
                <a:srgbClr val="000000"/>
              </a:solidFill>
              <a:effectLst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8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8355" y="1905506"/>
            <a:ext cx="71167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zh-TW" altLang="en-US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國立交通大學、國立陽明大學經教育部核定於</a:t>
            </a:r>
            <a:r>
              <a:rPr lang="en-US" altLang="zh-TW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110</a:t>
            </a:r>
            <a:r>
              <a:rPr lang="zh-TW" altLang="en-US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年</a:t>
            </a:r>
            <a:r>
              <a:rPr lang="en-US" altLang="zh-TW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2</a:t>
            </a:r>
            <a:r>
              <a:rPr lang="zh-TW" altLang="en-US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月</a:t>
            </a:r>
            <a:r>
              <a:rPr lang="en-US" altLang="zh-TW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</a:t>
            </a:r>
            <a:r>
              <a:rPr lang="zh-TW" altLang="en-US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日起合併為「國立陽明交通大學」，</a:t>
            </a:r>
            <a:r>
              <a:rPr lang="en-US" altLang="zh-TW" sz="3200" dirty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110</a:t>
            </a:r>
            <a:r>
              <a:rPr lang="zh-TW" altLang="en-US" sz="3200" dirty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學年度仍由二校分別辦理本招生，故前該二校所屬學系</a:t>
            </a:r>
            <a:r>
              <a:rPr lang="en-US" altLang="zh-TW" sz="3200" dirty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組</a:t>
            </a:r>
            <a:r>
              <a:rPr lang="en-US" altLang="zh-TW" sz="3200" dirty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</a:t>
            </a:r>
            <a:r>
              <a:rPr lang="zh-TW" altLang="en-US" sz="3200" dirty="0">
                <a:solidFill>
                  <a:srgbClr val="FF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於本簡章中係以二校分列方式呈現</a:t>
            </a:r>
            <a:r>
              <a:rPr lang="zh-TW" altLang="en-US" sz="3200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。合校後有關入學與就學等相關規定請逕詢前開二校</a:t>
            </a:r>
            <a:r>
              <a:rPr lang="zh-TW" altLang="en-US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。</a:t>
            </a:r>
            <a:endParaRPr lang="zh-TW" altLang="en-US" b="0" i="0" dirty="0">
              <a:solidFill>
                <a:srgbClr val="000000"/>
              </a:solidFill>
              <a:effectLst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44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6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6981" y="1720840"/>
            <a:ext cx="75222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本招生若因受嚴重特殊傳染性肺炎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</a:t>
            </a:r>
            <a:r>
              <a:rPr lang="en-US" altLang="zh-TW" sz="3200" b="1" dirty="0" err="1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COVID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-19)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疫情影響或配合防疫，致校系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無法如期辦理或考生無法如期參加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第二階段指定項目甄試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如筆試、面試、實作等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時，將另行於甄選委員會網站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</a:t>
            </a:r>
            <a:r>
              <a:rPr lang="en-US" altLang="zh-TW" sz="3200" b="1" u="sng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https://</a:t>
            </a:r>
            <a:r>
              <a:rPr lang="en-US" altLang="zh-TW" sz="3200" b="1" u="sng" dirty="0" err="1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www.cac.edu.tw</a:t>
            </a:r>
            <a:r>
              <a:rPr lang="en-US" altLang="zh-TW" sz="3200" b="1" u="sng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/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公告「</a:t>
            </a:r>
            <a:r>
              <a:rPr lang="en-US" altLang="zh-TW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110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學年度大學個人申請入學管道因應疫情應變機制」</a:t>
            </a:r>
            <a:endParaRPr lang="zh-TW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3899" y="85458"/>
            <a:ext cx="6500501" cy="606751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                                       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5443" y="85458"/>
            <a:ext cx="8128958" cy="675333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招聯會表示，單日撞期多是出現在同一學校，或是鄰近同性質兩校的系組，甄試只辦一天的校系，也會有</a:t>
            </a:r>
            <a:r>
              <a:rPr lang="zh-TW" altLang="en-US" sz="2800" dirty="0">
                <a:solidFill>
                  <a:srgbClr val="FF0000"/>
                </a:solidFill>
              </a:rPr>
              <a:t>上下午場</a:t>
            </a:r>
            <a:r>
              <a:rPr lang="zh-TW" altLang="en-US" sz="2800" dirty="0"/>
              <a:t>安排，方便考生應考。</a:t>
            </a:r>
            <a:r>
              <a:rPr lang="zh-TW" altLang="en-US" sz="2800" dirty="0">
                <a:solidFill>
                  <a:srgbClr val="FF0000"/>
                </a:solidFill>
              </a:rPr>
              <a:t>學生通過一階篩選後，若遇撞期可再跟學系聯繫協調</a:t>
            </a:r>
            <a:r>
              <a:rPr lang="zh-TW" altLang="en-US" sz="2800" dirty="0"/>
              <a:t>。而</a:t>
            </a:r>
            <a:r>
              <a:rPr lang="en-US" altLang="zh-TW" sz="2800" dirty="0"/>
              <a:t>108</a:t>
            </a:r>
            <a:r>
              <a:rPr lang="zh-TW" altLang="en-US" sz="2800" dirty="0"/>
              <a:t>年校系甄試日期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錯開後</a:t>
            </a:r>
            <a:r>
              <a:rPr lang="zh-TW" altLang="en-US" sz="2800" dirty="0"/>
              <a:t>，後續還要再觀察對考生的選擇機會，以及大學重榜比率等影響。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4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0" y="0"/>
            <a:ext cx="9074989" cy="697877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01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3" y="0"/>
            <a:ext cx="10661107" cy="685800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0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17" y="19206"/>
            <a:ext cx="9144000" cy="683879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9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59262"/>
            <a:ext cx="8282796" cy="551214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6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96" y="94891"/>
            <a:ext cx="8807569" cy="674390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5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4562"/>
            <a:ext cx="9194617" cy="76997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452927" y="341832"/>
            <a:ext cx="4648912" cy="119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96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49" y="231474"/>
            <a:ext cx="8867955" cy="6305395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91" y="77638"/>
            <a:ext cx="9099725" cy="702190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9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96" y="1"/>
            <a:ext cx="8954219" cy="670272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8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173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5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3999" cy="6838795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9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94616" cy="683879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1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3879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3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66362" cy="675448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0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166" y="230659"/>
            <a:ext cx="8721306" cy="65408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          </a:t>
            </a:r>
            <a:r>
              <a:rPr lang="zh-TW" altLang="en-US" sz="6000" dirty="0" smtClean="0">
                <a:solidFill>
                  <a:schemeClr val="accent6">
                    <a:lumMod val="50000"/>
                  </a:schemeClr>
                </a:solidFill>
              </a:rPr>
              <a:t>軍警優先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800" dirty="0" smtClean="0">
                <a:solidFill>
                  <a:srgbClr val="FF0000"/>
                </a:solidFill>
              </a:rPr>
              <a:t>可放棄已錄取報到的校系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800" dirty="0" smtClean="0">
                <a:solidFill>
                  <a:srgbClr val="FF0000"/>
                </a:solidFill>
              </a:rPr>
              <a:t>所以可以同時多管道並行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flipV="1">
            <a:off x="1945200" y="6725783"/>
            <a:ext cx="6589200" cy="45719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98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94617" cy="677173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9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448" y="0"/>
            <a:ext cx="9910118" cy="7401697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06162" y="5782962"/>
            <a:ext cx="8288455" cy="1058024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這學期開的課以選修居多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總共必選修一樣</a:t>
            </a:r>
            <a:r>
              <a:rPr lang="en-US" altLang="zh-TW" sz="3200" dirty="0" smtClean="0">
                <a:solidFill>
                  <a:srgbClr val="FF0000"/>
                </a:solidFill>
              </a:rPr>
              <a:t>33</a:t>
            </a:r>
            <a:r>
              <a:rPr lang="zh-TW" altLang="en-US" sz="3200" dirty="0" smtClean="0">
                <a:solidFill>
                  <a:srgbClr val="FF0000"/>
                </a:solidFill>
              </a:rPr>
              <a:t>學分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94617" cy="683879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4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754483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2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040483" cy="674585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7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9781"/>
            <a:ext cx="9549442" cy="70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-752474" y="-704850"/>
            <a:ext cx="8591549" cy="638175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繁星推薦排序標準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-150725" y="-160774"/>
            <a:ext cx="10875874" cy="76367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以「在校學業成績全校排名百分比」為比序依據，百分比小者優先推薦學群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>
                <a:solidFill>
                  <a:srgbClr val="FF0000"/>
                </a:solidFill>
              </a:rPr>
              <a:t>同分依次參酌順序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依</a:t>
            </a:r>
            <a:r>
              <a:rPr lang="zh-TW" altLang="en-US" dirty="0" smtClean="0">
                <a:solidFill>
                  <a:srgbClr val="FF0000"/>
                </a:solidFill>
              </a:rPr>
              <a:t>本校</a:t>
            </a:r>
            <a:r>
              <a:rPr lang="en-US" altLang="zh-TW" dirty="0" smtClean="0">
                <a:solidFill>
                  <a:srgbClr val="FF0000"/>
                </a:solidFill>
              </a:rPr>
              <a:t>109</a:t>
            </a:r>
            <a:r>
              <a:rPr lang="zh-TW" altLang="en-US" dirty="0" smtClean="0">
                <a:solidFill>
                  <a:srgbClr val="FF0000"/>
                </a:solidFill>
              </a:rPr>
              <a:t>年成績</a:t>
            </a:r>
            <a:r>
              <a:rPr lang="zh-TW" altLang="en-US" dirty="0">
                <a:solidFill>
                  <a:srgbClr val="FF0000"/>
                </a:solidFill>
              </a:rPr>
              <a:t>審查委員會</a:t>
            </a:r>
            <a:r>
              <a:rPr lang="zh-TW" altLang="en-US" dirty="0" smtClean="0">
                <a:solidFill>
                  <a:srgbClr val="FF0000"/>
                </a:solidFill>
              </a:rPr>
              <a:t>決議通過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sz="1600" dirty="0"/>
          </a:p>
          <a:p>
            <a:pPr marL="883845" lvl="1" indent="-457200">
              <a:buFont typeface="+mj-lt"/>
              <a:buAutoNum type="arabicPeriod"/>
            </a:pPr>
            <a:r>
              <a:rPr lang="en-US" altLang="zh-TW" sz="3200" dirty="0" smtClean="0">
                <a:solidFill>
                  <a:srgbClr val="FF0000"/>
                </a:solidFill>
              </a:rPr>
              <a:t>110</a:t>
            </a:r>
            <a:r>
              <a:rPr lang="zh-TW" altLang="en-US" sz="3200" dirty="0" smtClean="0">
                <a:solidFill>
                  <a:srgbClr val="FF0000"/>
                </a:solidFill>
              </a:rPr>
              <a:t>年學科能力測驗 </a:t>
            </a:r>
            <a:r>
              <a:rPr lang="en-US" altLang="zh-TW" sz="3200" dirty="0" smtClean="0">
                <a:solidFill>
                  <a:srgbClr val="FF0000"/>
                </a:solidFill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</a:rPr>
              <a:t>最高四科總級分</a:t>
            </a:r>
            <a:r>
              <a:rPr lang="en-US" altLang="zh-TW" sz="3200" dirty="0" smtClean="0">
                <a:solidFill>
                  <a:srgbClr val="FF0000"/>
                </a:solidFill>
              </a:rPr>
              <a:t>)</a:t>
            </a:r>
            <a:r>
              <a:rPr lang="zh-TW" altLang="en-US" sz="3200" dirty="0" smtClean="0">
                <a:solidFill>
                  <a:srgbClr val="FF0000"/>
                </a:solidFill>
              </a:rPr>
              <a:t> </a:t>
            </a:r>
            <a:endParaRPr lang="en-US" altLang="zh-TW" sz="3200" dirty="0" smtClean="0"/>
          </a:p>
          <a:p>
            <a:pPr marL="883845" lvl="1" indent="-457200">
              <a:buFont typeface="+mj-lt"/>
              <a:buAutoNum type="arabicPeriod"/>
            </a:pPr>
            <a:r>
              <a:rPr lang="en-US" altLang="zh-TW" sz="3200" dirty="0" smtClean="0"/>
              <a:t>110</a:t>
            </a:r>
            <a:r>
              <a:rPr lang="zh-TW" altLang="en-US" sz="3200" dirty="0" smtClean="0"/>
              <a:t>年學科能力測驗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國文</a:t>
            </a:r>
            <a:r>
              <a:rPr lang="en-US" altLang="zh-TW" sz="3200" dirty="0" smtClean="0"/>
              <a:t>+</a:t>
            </a:r>
            <a:r>
              <a:rPr lang="zh-TW" altLang="en-US" sz="3200" dirty="0" smtClean="0"/>
              <a:t>數學</a:t>
            </a:r>
            <a:r>
              <a:rPr lang="en-US" altLang="zh-TW" sz="3200" dirty="0" smtClean="0"/>
              <a:t>+</a:t>
            </a:r>
            <a:r>
              <a:rPr lang="zh-TW" altLang="en-US" sz="3200" dirty="0" smtClean="0"/>
              <a:t>英文級分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 </a:t>
            </a:r>
            <a:endParaRPr lang="en-US" altLang="zh-TW" sz="3200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sz="3200" dirty="0" smtClean="0"/>
              <a:t>前四學期在</a:t>
            </a:r>
            <a:r>
              <a:rPr lang="zh-TW" altLang="en-US" sz="3200" dirty="0"/>
              <a:t>校</a:t>
            </a:r>
            <a:r>
              <a:rPr lang="zh-TW" altLang="en-US" sz="3200" dirty="0" smtClean="0"/>
              <a:t>學業成績總平均分數</a:t>
            </a:r>
            <a:endParaRPr lang="en-US" altLang="zh-TW" sz="3200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sz="3200" dirty="0" smtClean="0"/>
              <a:t>高二下學業成績總平均分數</a:t>
            </a:r>
            <a:endParaRPr lang="en-US" altLang="zh-TW" sz="3200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sz="3200" dirty="0" smtClean="0"/>
              <a:t>高二上</a:t>
            </a:r>
            <a:r>
              <a:rPr lang="zh-TW" altLang="en-US" sz="3200" dirty="0"/>
              <a:t>學業成績</a:t>
            </a:r>
            <a:r>
              <a:rPr lang="zh-TW" altLang="en-US" sz="3200" dirty="0" smtClean="0"/>
              <a:t>總平均分數</a:t>
            </a:r>
            <a:endParaRPr lang="en-US" altLang="zh-TW" sz="3200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sz="3200" dirty="0" smtClean="0"/>
              <a:t>高一下</a:t>
            </a:r>
            <a:r>
              <a:rPr lang="zh-TW" altLang="en-US" sz="3200" dirty="0"/>
              <a:t>學業成績</a:t>
            </a:r>
            <a:r>
              <a:rPr lang="zh-TW" altLang="en-US" sz="3200" dirty="0" smtClean="0"/>
              <a:t>總平均分數</a:t>
            </a:r>
            <a:endParaRPr lang="en-US" altLang="zh-TW" sz="3200" dirty="0" smtClean="0"/>
          </a:p>
          <a:p>
            <a:pPr marL="883845" lvl="1" indent="-457200">
              <a:buFont typeface="+mj-lt"/>
              <a:buAutoNum type="arabicPeriod"/>
            </a:pPr>
            <a:r>
              <a:rPr lang="zh-TW" altLang="en-US" sz="3200" dirty="0" smtClean="0"/>
              <a:t>高一上</a:t>
            </a:r>
            <a:r>
              <a:rPr lang="zh-TW" altLang="en-US" sz="3200" dirty="0"/>
              <a:t>學業成績</a:t>
            </a:r>
            <a:r>
              <a:rPr lang="zh-TW" altLang="en-US" sz="3200" dirty="0" smtClean="0"/>
              <a:t>總平均分數   </a:t>
            </a:r>
            <a:endParaRPr lang="en-US" altLang="zh-TW" sz="3200" dirty="0" smtClean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481409" y="667494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73447" cy="904528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繁星推薦注意事項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20348" y="1054130"/>
            <a:ext cx="8519570" cy="580387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zh-TW" sz="2400" dirty="0" smtClean="0"/>
              <a:t>經</a:t>
            </a:r>
            <a:r>
              <a:rPr lang="zh-TW" altLang="zh-TW" sz="2400" dirty="0"/>
              <a:t>繁星計畫錄取後，不論放棄與否，</a:t>
            </a:r>
            <a:r>
              <a:rPr lang="zh-TW" altLang="zh-TW" sz="2400" dirty="0">
                <a:solidFill>
                  <a:srgbClr val="FF0000"/>
                </a:solidFill>
              </a:rPr>
              <a:t>不得報名該學年度「個人申請」，亦不得參加該學年度科技校院日間部四年制申請入學第一階段</a:t>
            </a:r>
            <a:r>
              <a:rPr lang="zh-TW" altLang="zh-TW" sz="2400" dirty="0" smtClean="0">
                <a:solidFill>
                  <a:srgbClr val="FF0000"/>
                </a:solidFill>
              </a:rPr>
              <a:t>篩選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/>
              <a:t>錄取生非</a:t>
            </a:r>
            <a:r>
              <a:rPr lang="zh-TW" altLang="zh-TW" sz="2400" u="sng" dirty="0" smtClean="0"/>
              <a:t>於</a:t>
            </a:r>
            <a:r>
              <a:rPr lang="zh-TW" altLang="en-US" sz="2400" u="sng" dirty="0" smtClean="0"/>
              <a:t>公告日期前</a:t>
            </a:r>
            <a:r>
              <a:rPr lang="zh-TW" altLang="zh-TW" sz="2400" dirty="0" smtClean="0"/>
              <a:t>申請</a:t>
            </a:r>
            <a:r>
              <a:rPr lang="zh-TW" altLang="zh-TW" sz="2400" dirty="0"/>
              <a:t>放棄入學資格者，不得參加</a:t>
            </a:r>
            <a:r>
              <a:rPr lang="en-US" altLang="zh-TW" sz="2400" dirty="0" smtClean="0"/>
              <a:t>110</a:t>
            </a:r>
            <a:r>
              <a:rPr lang="zh-TW" altLang="zh-TW" sz="2400" dirty="0" smtClean="0"/>
              <a:t>學年</a:t>
            </a:r>
            <a:r>
              <a:rPr lang="zh-TW" altLang="zh-TW" sz="2400" dirty="0"/>
              <a:t>度大學</a:t>
            </a:r>
            <a:r>
              <a:rPr lang="zh-TW" altLang="zh-TW" sz="2400" dirty="0">
                <a:solidFill>
                  <a:srgbClr val="FF0000"/>
                </a:solidFill>
              </a:rPr>
              <a:t>考試分發</a:t>
            </a:r>
            <a:r>
              <a:rPr lang="zh-TW" altLang="zh-TW" sz="2400" dirty="0"/>
              <a:t>招生或四技二專各聯合登記分發入學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zh-TW" sz="2400" dirty="0" smtClean="0"/>
              <a:t>獲學校</a:t>
            </a:r>
            <a:r>
              <a:rPr lang="zh-TW" altLang="zh-TW" sz="2400" dirty="0"/>
              <a:t>推薦至第八類學</a:t>
            </a:r>
            <a:r>
              <a:rPr lang="zh-TW" altLang="zh-TW" sz="2400" dirty="0" smtClean="0"/>
              <a:t>群</a:t>
            </a:r>
            <a:r>
              <a:rPr lang="en-US" altLang="zh-TW" sz="2400" dirty="0" smtClean="0"/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含醫學及牙醫系</a:t>
            </a:r>
            <a:r>
              <a:rPr lang="en-US" altLang="zh-TW" sz="2400" dirty="0" smtClean="0"/>
              <a:t>) </a:t>
            </a:r>
            <a:r>
              <a:rPr lang="zh-TW" altLang="zh-TW" sz="2400" dirty="0" smtClean="0"/>
              <a:t>之</a:t>
            </a:r>
            <a:r>
              <a:rPr lang="zh-TW" altLang="zh-TW" sz="2400" dirty="0"/>
              <a:t>學生，若通過</a:t>
            </a:r>
            <a:r>
              <a:rPr lang="zh-TW" altLang="zh-TW" sz="2400" u="sng" dirty="0"/>
              <a:t>第一</a:t>
            </a:r>
            <a:r>
              <a:rPr lang="zh-TW" altLang="zh-TW" sz="2400" u="sng" dirty="0" smtClean="0"/>
              <a:t>階段篩選</a:t>
            </a:r>
            <a:r>
              <a:rPr lang="zh-TW" altLang="zh-TW" sz="2400" dirty="0"/>
              <a:t>，於報名參加當學年度大學「個人申請」入學招生時，</a:t>
            </a:r>
            <a:r>
              <a:rPr lang="zh-TW" altLang="zh-TW" sz="2400" dirty="0">
                <a:solidFill>
                  <a:srgbClr val="FF0000"/>
                </a:solidFill>
              </a:rPr>
              <a:t>不得再申請報名同一所大學之醫學系</a:t>
            </a:r>
            <a:r>
              <a:rPr lang="zh-TW" altLang="zh-TW" sz="2400" dirty="0"/>
              <a:t>；且獲推薦學生一經</a:t>
            </a:r>
            <a:r>
              <a:rPr lang="zh-TW" altLang="zh-TW" sz="2400" u="sng" dirty="0"/>
              <a:t>繁星計畫錄取</a:t>
            </a:r>
            <a:r>
              <a:rPr lang="zh-TW" altLang="zh-TW" sz="2400" dirty="0"/>
              <a:t>後，</a:t>
            </a:r>
            <a:r>
              <a:rPr lang="zh-TW" altLang="zh-TW" sz="2400" dirty="0">
                <a:solidFill>
                  <a:srgbClr val="FF0000"/>
                </a:solidFill>
              </a:rPr>
              <a:t>不得參加大學「個人申請」入學招生網路就讀志願序登記，接受統一</a:t>
            </a:r>
            <a:r>
              <a:rPr lang="zh-TW" altLang="zh-TW" sz="2400" dirty="0" smtClean="0">
                <a:solidFill>
                  <a:srgbClr val="FF0000"/>
                </a:solidFill>
              </a:rPr>
              <a:t>分發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/>
              <a:t>各大學錄取生入學後，是否得申請</a:t>
            </a:r>
            <a:r>
              <a:rPr lang="zh-TW" altLang="zh-TW" sz="2400" dirty="0">
                <a:solidFill>
                  <a:srgbClr val="FF0000"/>
                </a:solidFill>
              </a:rPr>
              <a:t>轉系</a:t>
            </a:r>
            <a:r>
              <a:rPr lang="zh-TW" altLang="zh-TW" sz="2400" dirty="0" smtClean="0"/>
              <a:t>，</a:t>
            </a:r>
            <a:r>
              <a:rPr lang="zh-TW" altLang="en-US" sz="2400" dirty="0" smtClean="0"/>
              <a:t>要看各校系簡章</a:t>
            </a:r>
            <a:endParaRPr lang="en-US" altLang="zh-TW" sz="2400" dirty="0" smtClean="0"/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7030A0"/>
                </a:solidFill>
              </a:rPr>
              <a:t>可以</a:t>
            </a:r>
            <a:r>
              <a:rPr lang="zh-TW" altLang="en-US" sz="2800" dirty="0" smtClean="0">
                <a:solidFill>
                  <a:srgbClr val="7030A0"/>
                </a:solidFill>
              </a:rPr>
              <a:t>跨組選填</a:t>
            </a:r>
            <a:r>
              <a:rPr lang="en-US" altLang="zh-TW" sz="2400" dirty="0" smtClean="0">
                <a:solidFill>
                  <a:srgbClr val="7030A0"/>
                </a:solidFill>
              </a:rPr>
              <a:t>,</a:t>
            </a:r>
            <a:r>
              <a:rPr lang="zh-TW" altLang="en-US" sz="2400" dirty="0" smtClean="0">
                <a:solidFill>
                  <a:srgbClr val="7030A0"/>
                </a:solidFill>
              </a:rPr>
              <a:t>不要自我設限</a:t>
            </a:r>
            <a:endParaRPr lang="en-US" altLang="zh-TW" sz="2400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dirty="0" smtClean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481409" y="667494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9" name="內容版面配置區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077577"/>
              </p:ext>
            </p:extLst>
          </p:nvPr>
        </p:nvGraphicFramePr>
        <p:xfrm>
          <a:off x="136734" y="102550"/>
          <a:ext cx="7682669" cy="1047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5667363" imgH="8020022" progId="AcroExch.Document.DC">
                  <p:embed/>
                </p:oleObj>
              </mc:Choice>
              <mc:Fallback>
                <p:oleObj name="Acrobat Document" r:id="rId3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734" y="102550"/>
                        <a:ext cx="7682669" cy="10470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25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87283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校</a:t>
            </a:r>
            <a:r>
              <a:rPr lang="zh-TW" altLang="en-US" dirty="0"/>
              <a:t>內線上選填</a:t>
            </a:r>
            <a:r>
              <a:rPr lang="zh-TW" altLang="en-US" dirty="0" smtClean="0"/>
              <a:t>系統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學生</a:t>
            </a:r>
            <a:r>
              <a:rPr lang="en-US" altLang="zh-TW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STAR.TEST100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546931"/>
            <a:ext cx="8001124" cy="692209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200" dirty="0" smtClean="0">
                <a:cs typeface="+mn-cs"/>
              </a:rPr>
              <a:t>登入頁面：</a:t>
            </a:r>
            <a:endParaRPr lang="en-US" altLang="zh-TW" sz="2200" dirty="0" smtClean="0">
              <a:cs typeface="+mn-cs"/>
            </a:endParaRPr>
          </a:p>
          <a:p>
            <a:r>
              <a:rPr lang="zh-TW" altLang="en-US" sz="2200" dirty="0" smtClean="0">
                <a:cs typeface="+mn-cs"/>
              </a:rPr>
              <a:t>     密碼</a:t>
            </a:r>
            <a:r>
              <a:rPr lang="en-US" altLang="zh-TW" sz="2200" dirty="0" smtClean="0">
                <a:cs typeface="+mn-cs"/>
              </a:rPr>
              <a:t>-</a:t>
            </a:r>
            <a:r>
              <a:rPr lang="zh-TW" altLang="en-US" sz="2200" dirty="0" smtClean="0">
                <a:cs typeface="+mn-cs"/>
              </a:rPr>
              <a:t>准考證號碼 </a:t>
            </a:r>
            <a:r>
              <a:rPr lang="en-US" altLang="zh-TW" sz="2200" dirty="0" smtClean="0">
                <a:cs typeface="+mn-cs"/>
              </a:rPr>
              <a:t>(</a:t>
            </a:r>
            <a:r>
              <a:rPr lang="zh-TW" altLang="en-US" sz="2200" dirty="0" smtClean="0">
                <a:cs typeface="+mn-cs"/>
              </a:rPr>
              <a:t>另有查詢教學</a:t>
            </a:r>
            <a:r>
              <a:rPr lang="en-US" altLang="zh-TW" sz="2200" dirty="0" smtClean="0">
                <a:cs typeface="+mn-cs"/>
              </a:rPr>
              <a:t>)</a:t>
            </a:r>
            <a:endParaRPr lang="zh-TW" altLang="en-US" sz="2200" dirty="0">
              <a:cs typeface="+mn-cs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9140"/>
            <a:ext cx="9040483" cy="56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87283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</a:t>
            </a:r>
            <a:r>
              <a:rPr lang="zh-TW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校</a:t>
            </a: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內線上選填</a:t>
            </a:r>
            <a:r>
              <a:rPr lang="zh-TW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系統</a:t>
            </a:r>
            <a:r>
              <a:rPr lang="en-US" altLang="zh-TW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91314"/>
            <a:ext cx="8904103" cy="5650662"/>
          </a:xfrm>
        </p:spPr>
      </p:pic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598207"/>
            <a:ext cx="8001124" cy="393106"/>
          </a:xfrm>
          <a:prstGeom prst="rect">
            <a:avLst/>
          </a:prstGeom>
        </p:spPr>
        <p:txBody>
          <a:bodyPr vert="horz" lIns="121899" tIns="60949" rIns="121899" bIns="60949" rtlCol="0" anchor="b">
            <a:normAutofit lnSpcReduction="100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200" dirty="0" smtClean="0">
                <a:cs typeface="+mn-cs"/>
              </a:rPr>
              <a:t>登入後頁面，按照步驟操作</a:t>
            </a:r>
            <a:endParaRPr lang="zh-TW" altLang="en-US" sz="2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8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第一階段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學群選填</a:t>
            </a:r>
            <a:r>
              <a:rPr lang="en-US" altLang="zh-TW" dirty="0" smtClean="0"/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對內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09375" y="548679"/>
            <a:ext cx="8001124" cy="3721395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zh-TW" altLang="en-US" sz="2000" dirty="0" smtClean="0">
                <a:cs typeface="+mn-cs"/>
              </a:rPr>
              <a:t> </a:t>
            </a:r>
            <a:endParaRPr lang="en-US" altLang="zh-TW" sz="20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74090"/>
          </a:xfrm>
        </p:spPr>
      </p:pic>
    </p:spTree>
    <p:extLst>
      <p:ext uri="{BB962C8B-B14F-4D97-AF65-F5344CB8AC3E}">
        <p14:creationId xmlns:p14="http://schemas.microsoft.com/office/powerpoint/2010/main" val="13476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"/>
            <a:ext cx="9144000" cy="684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849874"/>
              </p:ext>
            </p:extLst>
          </p:nvPr>
        </p:nvGraphicFramePr>
        <p:xfrm>
          <a:off x="238897" y="624112"/>
          <a:ext cx="8004233" cy="6143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357"/>
                <a:gridCol w="1944162"/>
                <a:gridCol w="1258984"/>
                <a:gridCol w="2287961"/>
                <a:gridCol w="1715769"/>
              </a:tblGrid>
              <a:tr h="710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志願序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校名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群別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推薦順位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系組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中央大學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中原大學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逢甲大學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40732"/>
            <a:ext cx="1847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2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61803"/>
              </p:ext>
            </p:extLst>
          </p:nvPr>
        </p:nvGraphicFramePr>
        <p:xfrm>
          <a:off x="238897" y="624112"/>
          <a:ext cx="8004233" cy="6143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357"/>
                <a:gridCol w="1944162"/>
                <a:gridCol w="1258984"/>
                <a:gridCol w="2287961"/>
                <a:gridCol w="1715769"/>
              </a:tblGrid>
              <a:tr h="710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志願序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校名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群別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推薦順位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系組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中央大學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中原大學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3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逢甲大學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文化大學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大同大學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6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東吳大學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一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7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中央大學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中原大學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9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逢甲大學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10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文化大學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11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大同大學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27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12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東吳大學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一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202287"/>
            <a:ext cx="83227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kumimoji="0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式</a:t>
            </a:r>
            <a:endParaRPr kumimoji="0" lang="zh-TW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032786"/>
              </p:ext>
            </p:extLst>
          </p:nvPr>
        </p:nvGraphicFramePr>
        <p:xfrm>
          <a:off x="766120" y="624110"/>
          <a:ext cx="7724342" cy="6089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9475"/>
                <a:gridCol w="1876178"/>
                <a:gridCol w="1214960"/>
                <a:gridCol w="2207956"/>
                <a:gridCol w="1655773"/>
              </a:tblGrid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志願序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校名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群別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推薦順位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系組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中央大學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中央大學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中原大學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中原大學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候補順位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逢甲大學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逢甲大學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候補順位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文化大學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第一順位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文化大學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大同大學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大同大學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東吳大學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一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東吳大學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一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653538" y="90557"/>
            <a:ext cx="56444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kumimoji="0" lang="en-US" altLang="zh-TW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B</a:t>
            </a: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式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396668"/>
              </p:ext>
            </p:extLst>
          </p:nvPr>
        </p:nvGraphicFramePr>
        <p:xfrm>
          <a:off x="605256" y="624110"/>
          <a:ext cx="7885206" cy="5395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500"/>
                <a:gridCol w="1915251"/>
                <a:gridCol w="1240262"/>
                <a:gridCol w="2253938"/>
                <a:gridCol w="1690255"/>
              </a:tblGrid>
              <a:tr h="763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中央大學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中原大學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逢甲大學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二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候補順位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4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文化大學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候補順位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查詢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5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大同大學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二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6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6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東吳大學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一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候補順位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查詢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94565"/>
            <a:ext cx="7225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kumimoji="0" lang="en-US" altLang="zh-TW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</a:t>
            </a:r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式 </a:t>
            </a:r>
            <a:r>
              <a:rPr kumimoji="0" lang="en-US" altLang="zh-TW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錯誤的填法 高落榜</a:t>
            </a:r>
            <a:r>
              <a:rPr kumimoji="0" lang="en-US" altLang="zh-TW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endParaRPr kumimoji="0" lang="en-US" altLang="zh-TW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</a:t>
            </a:r>
            <a:r>
              <a:rPr lang="en-US" altLang="zh-TW" dirty="0" smtClean="0"/>
              <a:t>Q&amp;A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7326" y="764704"/>
            <a:ext cx="8280920" cy="6093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dirty="0" smtClean="0"/>
              <a:t>Q:</a:t>
            </a:r>
            <a:r>
              <a:rPr lang="zh-TW" altLang="en-US" sz="2400" dirty="0" smtClean="0"/>
              <a:t>我的排名在後但是我把那學群填第一志願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別人在我前面他把那學群填在第</a:t>
            </a:r>
            <a:r>
              <a:rPr lang="en-US" altLang="zh-TW" sz="2400" dirty="0" smtClean="0"/>
              <a:t>6</a:t>
            </a:r>
            <a:r>
              <a:rPr lang="zh-TW" altLang="en-US" sz="2400" dirty="0" smtClean="0"/>
              <a:t>志願請問我會先被分發嗎</a:t>
            </a:r>
            <a:r>
              <a:rPr lang="en-US" altLang="zh-TW" sz="2400" dirty="0" smtClean="0"/>
              <a:t>?</a:t>
            </a:r>
          </a:p>
          <a:p>
            <a:pPr marL="0" indent="0">
              <a:buNone/>
            </a:pPr>
            <a:r>
              <a:rPr lang="en-US" altLang="zh-TW" sz="2400" dirty="0" smtClean="0"/>
              <a:t>A:</a:t>
            </a:r>
            <a:r>
              <a:rPr lang="zh-TW" altLang="en-US" sz="2400" dirty="0" smtClean="0"/>
              <a:t> 不會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Q:</a:t>
            </a:r>
            <a:r>
              <a:rPr lang="zh-TW" altLang="zh-TW" sz="2400" dirty="0" smtClean="0"/>
              <a:t>為什麼</a:t>
            </a:r>
            <a:r>
              <a:rPr lang="zh-TW" altLang="en-US" sz="2400" dirty="0" smtClean="0"/>
              <a:t>我排名在前沒分發上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我後面的卻分發上</a:t>
            </a:r>
            <a:r>
              <a:rPr lang="en-US" altLang="zh-TW" sz="2400" dirty="0" smtClean="0"/>
              <a:t>?</a:t>
            </a:r>
          </a:p>
          <a:p>
            <a:pPr marL="0" indent="0">
              <a:buNone/>
            </a:pPr>
            <a:r>
              <a:rPr lang="en-US" altLang="zh-TW" sz="2400" dirty="0" smtClean="0"/>
              <a:t>A:</a:t>
            </a:r>
            <a:r>
              <a:rPr lang="zh-TW" altLang="en-US" sz="2400" dirty="0" smtClean="0"/>
              <a:t>因為不同學群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你的學群已滿</a:t>
            </a:r>
            <a:r>
              <a:rPr lang="en-US" altLang="zh-TW" sz="2400" dirty="0" smtClean="0">
                <a:solidFill>
                  <a:srgbClr val="FF0000"/>
                </a:solidFill>
              </a:rPr>
              <a:t>2</a:t>
            </a:r>
            <a:r>
              <a:rPr lang="zh-TW" altLang="en-US" sz="2400" dirty="0" smtClean="0">
                <a:solidFill>
                  <a:srgbClr val="FF0000"/>
                </a:solidFill>
              </a:rPr>
              <a:t>名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他的學群未滿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 smtClean="0"/>
              <a:t>Q:</a:t>
            </a:r>
            <a:r>
              <a:rPr lang="zh-TW" altLang="en-US" sz="2400" dirty="0" smtClean="0"/>
              <a:t> 我不知道前面的人選甚麼那我該如何決定</a:t>
            </a:r>
            <a:r>
              <a:rPr lang="en-US" altLang="zh-TW" sz="2400" dirty="0" smtClean="0"/>
              <a:t>?</a:t>
            </a:r>
            <a:r>
              <a:rPr lang="zh-TW" altLang="en-US" sz="2400" dirty="0" smtClean="0"/>
              <a:t>為什麼不現場決定</a:t>
            </a:r>
            <a:r>
              <a:rPr lang="en-US" altLang="zh-TW" sz="2400" dirty="0" smtClean="0"/>
              <a:t>?</a:t>
            </a:r>
          </a:p>
          <a:p>
            <a:pPr marL="0" indent="0">
              <a:buNone/>
            </a:pPr>
            <a:r>
              <a:rPr lang="en-US" altLang="zh-TW" sz="2400" dirty="0" smtClean="0"/>
              <a:t>A: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只要按照自己的喜好順序排列即可</a:t>
            </a:r>
            <a:r>
              <a:rPr lang="en-US" altLang="zh-TW" sz="2400" dirty="0" smtClean="0">
                <a:solidFill>
                  <a:srgbClr val="FF0000"/>
                </a:solidFill>
              </a:rPr>
              <a:t>,</a:t>
            </a:r>
            <a:r>
              <a:rPr lang="zh-TW" altLang="en-US" sz="2400" dirty="0" smtClean="0">
                <a:solidFill>
                  <a:srgbClr val="FF0000"/>
                </a:solidFill>
              </a:rPr>
              <a:t>在封關前都可以改志願</a:t>
            </a:r>
            <a:r>
              <a:rPr lang="en-US" altLang="zh-TW" sz="2400" dirty="0" smtClean="0">
                <a:solidFill>
                  <a:srgbClr val="FF0000"/>
                </a:solidFill>
              </a:rPr>
              <a:t>,</a:t>
            </a:r>
            <a:r>
              <a:rPr lang="zh-TW" altLang="en-US" sz="2400" dirty="0" smtClean="0">
                <a:solidFill>
                  <a:srgbClr val="FF0000"/>
                </a:solidFill>
              </a:rPr>
              <a:t>結果一定跟現場撕榜一樣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2400" dirty="0" smtClean="0">
                <a:solidFill>
                  <a:srgbClr val="FF0000"/>
                </a:solidFill>
              </a:rPr>
              <a:t>Q: </a:t>
            </a:r>
            <a:r>
              <a:rPr lang="zh-TW" altLang="en-US" sz="2400" dirty="0" smtClean="0">
                <a:solidFill>
                  <a:srgbClr val="FF0000"/>
                </a:solidFill>
              </a:rPr>
              <a:t>社會組可以選填自然類組校系嗎</a:t>
            </a:r>
            <a:r>
              <a:rPr lang="en-US" altLang="zh-TW" sz="2400" dirty="0" smtClean="0">
                <a:solidFill>
                  <a:srgbClr val="FF0000"/>
                </a:solidFill>
              </a:rPr>
              <a:t>?</a:t>
            </a:r>
            <a:r>
              <a:rPr lang="zh-TW" altLang="en-US" sz="2400" dirty="0" smtClean="0">
                <a:solidFill>
                  <a:srgbClr val="FF0000"/>
                </a:solidFill>
              </a:rPr>
              <a:t> 可以跨組嗎</a:t>
            </a:r>
            <a:r>
              <a:rPr lang="en-US" altLang="zh-TW" sz="2400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US" altLang="zh-TW" sz="2400" dirty="0" smtClean="0">
                <a:solidFill>
                  <a:srgbClr val="FF0000"/>
                </a:solidFill>
              </a:rPr>
              <a:t>A</a:t>
            </a:r>
            <a:r>
              <a:rPr lang="zh-TW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</a:rPr>
              <a:t>:</a:t>
            </a:r>
            <a:r>
              <a:rPr lang="zh-TW" altLang="en-US" sz="2400" dirty="0" smtClean="0">
                <a:solidFill>
                  <a:srgbClr val="FF0000"/>
                </a:solidFill>
              </a:rPr>
              <a:t> 都可以</a:t>
            </a:r>
            <a:r>
              <a:rPr lang="en-US" altLang="zh-TW" sz="2400" dirty="0" smtClean="0">
                <a:solidFill>
                  <a:srgbClr val="FF0000"/>
                </a:solidFill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，只要有過標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如 英文頂標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及門檻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如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30%)</a:t>
            </a:r>
          </a:p>
          <a:p>
            <a:pPr marL="0" indent="0">
              <a:buNone/>
            </a:pPr>
            <a:r>
              <a:rPr lang="zh-TW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繁星、個申都可以</a:t>
            </a:r>
            <a:r>
              <a:rPr lang="en-US" altLang="zh-TW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endParaRPr lang="en-US" altLang="zh-TW" sz="2400" dirty="0" smtClean="0">
              <a:solidFill>
                <a:srgbClr val="FF0000"/>
              </a:solidFill>
            </a:endParaRPr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89491" y="764704"/>
            <a:ext cx="8558755" cy="1957684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</a:t>
            </a:r>
            <a:endParaRPr lang="en-US" altLang="zh-TW" sz="16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第二階段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校系選填</a:t>
            </a:r>
            <a:r>
              <a:rPr lang="en-US" altLang="zh-TW" dirty="0" smtClean="0"/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對外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1486"/>
            <a:ext cx="8610600" cy="5960489"/>
          </a:xfrm>
        </p:spPr>
      </p:pic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89491" y="764704"/>
            <a:ext cx="8558755" cy="45719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25000" lnSpcReduction="20000"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lang="zh-TW" sz="4400" kern="1200" cap="none" baseline="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endParaRPr lang="en-US" altLang="zh-TW" sz="1600" dirty="0" smtClean="0">
              <a:solidFill>
                <a:srgbClr val="FF0000"/>
              </a:solidFill>
              <a:cs typeface="+mn-cs"/>
            </a:endParaRPr>
          </a:p>
          <a:p>
            <a:r>
              <a:rPr lang="zh-TW" altLang="en-US" sz="1600" dirty="0">
                <a:solidFill>
                  <a:srgbClr val="FF0000"/>
                </a:solidFill>
                <a:cs typeface="+mn-cs"/>
              </a:rPr>
              <a:t> </a:t>
            </a:r>
            <a:r>
              <a:rPr lang="zh-TW" altLang="en-US" sz="1600" dirty="0" smtClean="0">
                <a:solidFill>
                  <a:srgbClr val="FF0000"/>
                </a:solidFill>
                <a:cs typeface="+mn-cs"/>
              </a:rPr>
              <a:t>   </a:t>
            </a:r>
            <a:endParaRPr lang="en-US" altLang="zh-TW" sz="16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7560840" cy="764704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 第二階段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校系選填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7" y="1268760"/>
            <a:ext cx="3242959" cy="5040560"/>
          </a:xfrm>
        </p:spPr>
        <p:txBody>
          <a:bodyPr/>
          <a:lstStyle/>
          <a:p>
            <a:r>
              <a:rPr lang="zh-TW" altLang="en-US" dirty="0" smtClean="0"/>
              <a:t>第二階段</a:t>
            </a:r>
            <a:r>
              <a:rPr lang="en-US" altLang="zh-TW" dirty="0" smtClean="0"/>
              <a:t>-</a:t>
            </a:r>
            <a:r>
              <a:rPr lang="zh-TW" altLang="en-US" dirty="0" smtClean="0"/>
              <a:t>校系選填結束後，教務處會列印</a:t>
            </a:r>
            <a:r>
              <a:rPr lang="zh-TW" altLang="en-US" dirty="0" smtClean="0">
                <a:solidFill>
                  <a:srgbClr val="FF0000"/>
                </a:solidFill>
              </a:rPr>
              <a:t>家長同意書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請學生帶回家簽名，返校時至教務處繳交</a:t>
            </a:r>
            <a:r>
              <a:rPr lang="zh-TW" altLang="en-US" dirty="0" smtClean="0">
                <a:solidFill>
                  <a:srgbClr val="FF0000"/>
                </a:solidFill>
              </a:rPr>
              <a:t>同意書</a:t>
            </a:r>
            <a:r>
              <a:rPr lang="zh-TW" altLang="en-US" dirty="0" smtClean="0"/>
              <a:t>及報     名費</a:t>
            </a:r>
            <a:r>
              <a:rPr lang="en-US" altLang="zh-TW" dirty="0" smtClean="0">
                <a:solidFill>
                  <a:srgbClr val="FF0000"/>
                </a:solidFill>
              </a:rPr>
              <a:t>200</a:t>
            </a:r>
            <a:r>
              <a:rPr lang="zh-TW" altLang="en-US" dirty="0" smtClean="0">
                <a:solidFill>
                  <a:srgbClr val="FF0000"/>
                </a:solidFill>
              </a:rPr>
              <a:t>元</a:t>
            </a:r>
            <a:r>
              <a:rPr lang="zh-TW" altLang="en-US" dirty="0" smtClean="0"/>
              <a:t>，即校內報名完成。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內容版面配置區 4"/>
          <p:cNvSpPr>
            <a:spLocks noGrp="1"/>
          </p:cNvSpPr>
          <p:nvPr>
            <p:ph sz="quarter" idx="13"/>
          </p:nvPr>
        </p:nvSpPr>
        <p:spPr>
          <a:xfrm>
            <a:off x="8502190" y="6641976"/>
            <a:ext cx="704155" cy="2160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zh-TW" altLang="en-US" sz="1200" dirty="0" smtClean="0">
                <a:solidFill>
                  <a:schemeClr val="accent5"/>
                </a:solidFill>
              </a:rPr>
              <a:t>教務處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3124"/>
            <a:ext cx="8181261" cy="69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13109" y="-733530"/>
            <a:ext cx="17492085" cy="908454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2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" y="0"/>
            <a:ext cx="8980098" cy="6857999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flipV="1">
            <a:off x="1059264" y="-602901"/>
            <a:ext cx="7620000" cy="404664"/>
          </a:xfrm>
        </p:spPr>
        <p:txBody>
          <a:bodyPr>
            <a:no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0462" y="673240"/>
            <a:ext cx="7620000" cy="6302828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1</a:t>
            </a:r>
            <a:r>
              <a:rPr lang="zh-TW" altLang="en-US" sz="3200" dirty="0"/>
              <a:t> </a:t>
            </a:r>
            <a:r>
              <a:rPr lang="zh-TW" altLang="en-US" sz="3200" dirty="0">
                <a:solidFill>
                  <a:srgbClr val="FF0000"/>
                </a:solidFill>
              </a:rPr>
              <a:t>繁星推薦所選校系越</a:t>
            </a:r>
            <a:r>
              <a:rPr lang="zh-TW" altLang="en-US" sz="3200" dirty="0" smtClean="0">
                <a:solidFill>
                  <a:srgbClr val="FF0000"/>
                </a:solidFill>
              </a:rPr>
              <a:t>多錄取率</a:t>
            </a:r>
            <a:r>
              <a:rPr lang="zh-TW" altLang="en-US" sz="3200" dirty="0">
                <a:solidFill>
                  <a:srgbClr val="FF0000"/>
                </a:solidFill>
              </a:rPr>
              <a:t>越高</a:t>
            </a:r>
            <a:r>
              <a:rPr lang="en-US" altLang="zh-TW" sz="3200" dirty="0">
                <a:solidFill>
                  <a:srgbClr val="FF0000"/>
                </a:solidFill>
              </a:rPr>
              <a:t/>
            </a:r>
            <a:br>
              <a:rPr lang="en-US" altLang="zh-TW" sz="3200" dirty="0">
                <a:solidFill>
                  <a:srgbClr val="FF0000"/>
                </a:solidFill>
              </a:rPr>
            </a:br>
            <a:r>
              <a:rPr lang="zh-TW" altLang="en-US" sz="3200" dirty="0">
                <a:solidFill>
                  <a:srgbClr val="FF0000"/>
                </a:solidFill>
              </a:rPr>
              <a:t>    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這</a:t>
            </a:r>
            <a:r>
              <a:rPr lang="zh-TW" altLang="en-US" sz="3200" dirty="0">
                <a:solidFill>
                  <a:srgbClr val="FF0000"/>
                </a:solidFill>
              </a:rPr>
              <a:t>所大學類群</a:t>
            </a:r>
            <a:r>
              <a:rPr lang="zh-TW" altLang="en-US" sz="3200" dirty="0" smtClean="0">
                <a:solidFill>
                  <a:srgbClr val="FF0000"/>
                </a:solidFill>
              </a:rPr>
              <a:t>中喜歡</a:t>
            </a:r>
            <a:r>
              <a:rPr lang="zh-TW" altLang="en-US" sz="3200" dirty="0">
                <a:solidFill>
                  <a:srgbClr val="FF0000"/>
                </a:solidFill>
              </a:rPr>
              <a:t>的系 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可</a:t>
            </a:r>
            <a:r>
              <a:rPr lang="zh-TW" altLang="en-US" sz="3200" dirty="0">
                <a:solidFill>
                  <a:srgbClr val="FF0000"/>
                </a:solidFill>
              </a:rPr>
              <a:t>選填的系越多         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對</a:t>
            </a:r>
            <a:r>
              <a:rPr lang="zh-TW" altLang="en-US" sz="3200" dirty="0">
                <a:solidFill>
                  <a:srgbClr val="FF0000"/>
                </a:solidFill>
              </a:rPr>
              <a:t>你越有利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dirty="0"/>
              <a:t>2 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</a:rPr>
              <a:t>不喜歡不要勉強填入志願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</a:rPr>
              <a:t> 大學繁星一旦錄取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</a:rPr>
              <a:t>就不能報名申請只能指考分發了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altLang="zh-TW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sz="3200" dirty="0"/>
              <a:t>3</a:t>
            </a:r>
            <a:r>
              <a:rPr lang="zh-TW" altLang="en-US" sz="3200" dirty="0"/>
              <a:t> 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</a:rPr>
              <a:t>排</a:t>
            </a: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</a:rPr>
              <a:t>沒錄取</a:t>
            </a:r>
            <a:r>
              <a:rPr lang="zh-TW" altLang="en-US" sz="3200" dirty="0"/>
              <a:t>    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</a:rPr>
              <a:t>排</a:t>
            </a: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</a:rPr>
              <a:t>錄取  可能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</a:rPr>
              <a:t>嗎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r>
              <a:rPr lang="zh-TW" altLang="en-US" sz="3200" dirty="0" smtClean="0"/>
              <a:t> 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1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9" y="0"/>
            <a:ext cx="8774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376" y="0"/>
            <a:ext cx="910862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Aft>
                <a:spcPts val="0"/>
              </a:spcAft>
            </a:pP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繁星推薦第一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~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第三類學群：</a:t>
            </a:r>
            <a:r>
              <a:rPr lang="zh-TW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第一輪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分發舉例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被推薦學生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推薦序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選填志願序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第一輪分發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endParaRPr lang="en-US" altLang="zh-TW" kern="100" dirty="0" smtClean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zh-TW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丙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生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(3)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心理</a:t>
            </a:r>
            <a:r>
              <a:rPr lang="zh-TW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未錄取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臺大獸醫 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未錄取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臺大藥學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未錄取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臺大物治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未錄取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5.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臺大職治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未錄取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甲生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(1)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2          1.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臺大財金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未錄取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en-US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臺大法律</a:t>
            </a:r>
            <a:r>
              <a:rPr lang="en-US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zh-TW" altLang="en-US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zh-TW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錄取</a:t>
            </a:r>
            <a:r>
              <a:rPr lang="en-US" altLang="zh-TW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臺大外文 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乙生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(2)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          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臺大電機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 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台大資工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台大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化學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丁生 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(1)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4           1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台大法律</a:t>
            </a:r>
            <a:endParaRPr lang="zh-TW" altLang="zh-TW" sz="1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  <a:spcAft>
                <a:spcPts val="0"/>
              </a:spcAft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        </a:t>
            </a:r>
            <a:r>
              <a:rPr lang="zh-TW" altLang="en-US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</a:t>
            </a:r>
            <a:r>
              <a:rPr lang="en-US" altLang="zh-TW" kern="100" dirty="0" smtClean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台大外文</a:t>
            </a: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endParaRPr lang="zh-TW" altLang="zh-TW" sz="1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4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sz="quarter" idx="13"/>
          </p:nvPr>
        </p:nvSpPr>
        <p:spPr>
          <a:xfrm>
            <a:off x="8196649" y="6460744"/>
            <a:ext cx="882639" cy="216024"/>
          </a:xfrm>
        </p:spPr>
        <p:txBody>
          <a:bodyPr/>
          <a:lstStyle/>
          <a:p>
            <a:r>
              <a:rPr lang="zh-TW" altLang="en-US" sz="1600" dirty="0" smtClean="0"/>
              <a:t>許明杰</a:t>
            </a:r>
            <a:endParaRPr lang="zh-TW" altLang="en-US" sz="1600" dirty="0"/>
          </a:p>
        </p:txBody>
      </p:sp>
      <p:sp>
        <p:nvSpPr>
          <p:cNvPr id="4" name="矩形 3"/>
          <p:cNvSpPr/>
          <p:nvPr/>
        </p:nvSpPr>
        <p:spPr>
          <a:xfrm>
            <a:off x="551935" y="2967335"/>
            <a:ext cx="71586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感謝聆聽</a:t>
            </a:r>
            <a:endParaRPr lang="en-US" altLang="zh-TW" sz="5400" b="0" cap="none" spc="0" dirty="0" smtClean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8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257175"/>
            <a:ext cx="88677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0039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2061</Words>
  <Application>Microsoft Office PowerPoint</Application>
  <PresentationFormat>如螢幕大小 (4:3)</PresentationFormat>
  <Paragraphs>413</Paragraphs>
  <Slides>81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100" baseType="lpstr">
      <vt:lpstr>source-han-sans-traditional</vt:lpstr>
      <vt:lpstr>Yu Gothic</vt:lpstr>
      <vt:lpstr>Yu Gothic Medium</vt:lpstr>
      <vt:lpstr>華康明體 Std W12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Wingdings 2</vt:lpstr>
      <vt:lpstr>Wingdings 3</vt:lpstr>
      <vt:lpstr>HDOfficeLightV0</vt:lpstr>
      <vt:lpstr>切割線</vt:lpstr>
      <vt:lpstr>Acrobat Document</vt:lpstr>
      <vt:lpstr>                時雨2021   大學升學作業日程 說明會</vt:lpstr>
      <vt:lpstr>從 2013 年 07 月 10 日起，根據新的高級中等教育法規定， 高級中學學生的畢業條件依課程綱要規定，原則有以下五條： 1 總取得學分數 (A+B) 必須大於或等於 160 學分 2 必修課程 (A) 取得學分數必須大於或等於 120 學分。 3 選修課程 (B) 取得學分數必須大於或等於 40 學分， 4 滿足「後期中等教育共同核心課程」規定 (C)。(附錄下一頁) 5 功過相抵之後未達三大過。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大學備審資料上傳注意事項 </vt:lpstr>
      <vt:lpstr>科大申請注意事項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                          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軍警優先  可放棄已錄取報到的校系  所以可以同時多管道並行</vt:lpstr>
      <vt:lpstr>PowerPoint 簡報</vt:lpstr>
      <vt:lpstr>PowerPoint 簡報</vt:lpstr>
      <vt:lpstr>PowerPoint 簡報</vt:lpstr>
      <vt:lpstr>PowerPoint 簡報</vt:lpstr>
      <vt:lpstr>PowerPoint 簡報</vt:lpstr>
      <vt:lpstr>繁星推薦排序標準</vt:lpstr>
      <vt:lpstr>繁星推薦注意事項</vt:lpstr>
      <vt:lpstr>PowerPoint 簡報</vt:lpstr>
      <vt:lpstr> 校內線上選填系統-學生STAR.TEST100</vt:lpstr>
      <vt:lpstr> 校內線上選填系統-學生</vt:lpstr>
      <vt:lpstr>第一階段-學群選填(對內)</vt:lpstr>
      <vt:lpstr>PowerPoint 簡報</vt:lpstr>
      <vt:lpstr>PowerPoint 簡報</vt:lpstr>
      <vt:lpstr>  </vt:lpstr>
      <vt:lpstr>PowerPoint 簡報</vt:lpstr>
      <vt:lpstr> Q&amp;A</vt:lpstr>
      <vt:lpstr> 第二階段-校系選填(對外)</vt:lpstr>
      <vt:lpstr> 第二階段-校系選填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2021-02-21T23:28:09Z</dcterms:modified>
</cp:coreProperties>
</file>