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288" r:id="rId4"/>
    <p:sldId id="287" r:id="rId5"/>
    <p:sldId id="286" r:id="rId6"/>
    <p:sldId id="285" r:id="rId7"/>
    <p:sldId id="266" r:id="rId8"/>
    <p:sldId id="290" r:id="rId9"/>
    <p:sldId id="293" r:id="rId10"/>
    <p:sldId id="262" r:id="rId11"/>
    <p:sldId id="294" r:id="rId12"/>
    <p:sldId id="295" r:id="rId13"/>
    <p:sldId id="312" r:id="rId14"/>
    <p:sldId id="297" r:id="rId15"/>
    <p:sldId id="296" r:id="rId16"/>
    <p:sldId id="298" r:id="rId17"/>
    <p:sldId id="299" r:id="rId18"/>
    <p:sldId id="308" r:id="rId19"/>
    <p:sldId id="301" r:id="rId20"/>
    <p:sldId id="302" r:id="rId21"/>
    <p:sldId id="260" r:id="rId22"/>
    <p:sldId id="309" r:id="rId23"/>
    <p:sldId id="310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265" r:id="rId37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D5B3"/>
    <a:srgbClr val="FAD6C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91564-8C8C-45E8-AD5A-2EB350E8046C}" type="doc">
      <dgm:prSet loTypeId="urn:microsoft.com/office/officeart/2005/8/layout/hierarchy4" loCatId="hierarchy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13EDBC7-562F-4973-9917-ABA0104B141C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國中生申請、選填志願</a:t>
          </a:r>
        </a:p>
      </dgm:t>
    </dgm:pt>
    <dgm:pt modelId="{06E81DB0-0B90-4A43-ACDF-67FD8B929E75}" type="parTrans" cxnId="{65AE4D67-6445-4C1E-9FBA-B7E9E46CE692}">
      <dgm:prSet/>
      <dgm:spPr/>
      <dgm:t>
        <a:bodyPr/>
        <a:lstStyle/>
        <a:p>
          <a:endParaRPr lang="zh-TW" altLang="en-US"/>
        </a:p>
      </dgm:t>
    </dgm:pt>
    <dgm:pt modelId="{F8093BCF-00EB-4DB0-8D81-907631EC8113}" type="sibTrans" cxnId="{65AE4D67-6445-4C1E-9FBA-B7E9E46CE692}">
      <dgm:prSet/>
      <dgm:spPr/>
      <dgm:t>
        <a:bodyPr/>
        <a:lstStyle/>
        <a:p>
          <a:endParaRPr lang="zh-TW" altLang="en-US"/>
        </a:p>
      </dgm:t>
    </dgm:pt>
    <dgm:pt modelId="{E019C4BF-1942-4740-82D3-06E1EBFDDC3E}">
      <dgm:prSet phldrT="[文字]" custT="1"/>
      <dgm:spPr/>
      <dgm:t>
        <a:bodyPr/>
        <a:lstStyle/>
        <a:p>
          <a:pPr algn="l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申請人數</a:t>
          </a:r>
          <a:b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未超過招生名額</a:t>
          </a:r>
          <a:b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全額錄取</a:t>
          </a:r>
          <a:b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每人限錄取</a:t>
          </a:r>
          <a: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所</a:t>
          </a:r>
        </a:p>
      </dgm:t>
    </dgm:pt>
    <dgm:pt modelId="{88CAA038-85B2-477E-BABB-A8533C421F1B}" type="parTrans" cxnId="{8DAEC605-59C5-498D-A055-E4DED35B36F1}">
      <dgm:prSet/>
      <dgm:spPr/>
      <dgm:t>
        <a:bodyPr/>
        <a:lstStyle/>
        <a:p>
          <a:endParaRPr lang="zh-TW" altLang="en-US"/>
        </a:p>
      </dgm:t>
    </dgm:pt>
    <dgm:pt modelId="{3DC1CCF6-A507-4E58-8BAA-646E28344C64}" type="sibTrans" cxnId="{8DAEC605-59C5-498D-A055-E4DED35B36F1}">
      <dgm:prSet/>
      <dgm:spPr/>
      <dgm:t>
        <a:bodyPr/>
        <a:lstStyle/>
        <a:p>
          <a:endParaRPr lang="zh-TW" altLang="en-US"/>
        </a:p>
      </dgm:t>
    </dgm:pt>
    <dgm:pt modelId="{5E1AFED7-69E8-42D9-A475-D673FCDFB683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申請人數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超過志願學校招生名額</a:t>
          </a:r>
        </a:p>
      </dgm:t>
    </dgm:pt>
    <dgm:pt modelId="{E53B6309-AC00-4680-960C-7D6A290F7FCF}" type="parTrans" cxnId="{8BAD61D1-971D-46DF-AC6A-69C478EECB59}">
      <dgm:prSet/>
      <dgm:spPr/>
      <dgm:t>
        <a:bodyPr/>
        <a:lstStyle/>
        <a:p>
          <a:endParaRPr lang="zh-TW" altLang="en-US"/>
        </a:p>
      </dgm:t>
    </dgm:pt>
    <dgm:pt modelId="{FCCFC18B-6FFF-41BF-A612-415F003E2F5D}" type="sibTrans" cxnId="{8BAD61D1-971D-46DF-AC6A-69C478EECB59}">
      <dgm:prSet/>
      <dgm:spPr/>
      <dgm:t>
        <a:bodyPr/>
        <a:lstStyle/>
        <a:p>
          <a:endParaRPr lang="zh-TW" altLang="en-US"/>
        </a:p>
      </dgm:t>
    </dgm:pt>
    <dgm:pt modelId="{636F35C6-8D2B-4442-9C98-0E4EE289B403}">
      <dgm:prSet phldrT="[文字]" custT="1"/>
      <dgm:spPr/>
      <dgm:t>
        <a:bodyPr/>
        <a:lstStyle/>
        <a:p>
          <a:r>
            <a:rPr lang="zh-TW" altLang="en-US" sz="2400" b="0" strike="noStrike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依總積分錄取</a:t>
          </a:r>
          <a:br>
            <a:rPr lang="en-US" altLang="zh-TW" sz="2400" b="0" strike="noStrike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strike="noStrike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錄取名額內</a:t>
          </a:r>
          <a:br>
            <a:rPr lang="en-US" altLang="zh-TW" sz="2400" b="0" strike="noStrike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strike="noStrike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均不比序</a:t>
          </a:r>
        </a:p>
      </dgm:t>
    </dgm:pt>
    <dgm:pt modelId="{BFDBC6A6-C25C-4154-8AF6-F2EC239D110A}" type="parTrans" cxnId="{CC58FA4E-497C-4CF5-B3F8-29E27F70EFD4}">
      <dgm:prSet/>
      <dgm:spPr/>
      <dgm:t>
        <a:bodyPr/>
        <a:lstStyle/>
        <a:p>
          <a:endParaRPr lang="zh-TW" altLang="en-US"/>
        </a:p>
      </dgm:t>
    </dgm:pt>
    <dgm:pt modelId="{66903EA1-4A2F-4736-A0C9-E14E69AF8BAC}" type="sibTrans" cxnId="{CC58FA4E-497C-4CF5-B3F8-29E27F70EFD4}">
      <dgm:prSet/>
      <dgm:spPr/>
      <dgm:t>
        <a:bodyPr/>
        <a:lstStyle/>
        <a:p>
          <a:endParaRPr lang="zh-TW" altLang="en-US"/>
        </a:p>
      </dgm:t>
    </dgm:pt>
    <dgm:pt modelId="{A4ED293C-049F-4B13-9304-D2AE5CFB0387}">
      <dgm:prSet phldrT="[文字]" custT="1"/>
      <dgm:spPr/>
      <dgm:t>
        <a:bodyPr/>
        <a:lstStyle/>
        <a:p>
          <a:r>
            <a:rPr lang="zh-TW" altLang="en-US" sz="2400" b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最低錄取</a:t>
          </a:r>
          <a:br>
            <a:rPr lang="en-US" altLang="zh-TW" sz="2400" b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總積分相同</a:t>
          </a:r>
          <a:br>
            <a:rPr lang="en-US" altLang="zh-TW" sz="2400" b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400" b="0" dirty="0">
              <a:effectLst/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400" b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進行超額比序</a:t>
          </a:r>
        </a:p>
      </dgm:t>
    </dgm:pt>
    <dgm:pt modelId="{2AF99B0C-2BAD-41F8-93FF-E0DC7BB10920}" type="parTrans" cxnId="{8F0ADE82-1360-44F1-9066-D3DEC33BBC6D}">
      <dgm:prSet/>
      <dgm:spPr/>
      <dgm:t>
        <a:bodyPr/>
        <a:lstStyle/>
        <a:p>
          <a:endParaRPr lang="zh-TW" altLang="en-US"/>
        </a:p>
      </dgm:t>
    </dgm:pt>
    <dgm:pt modelId="{493BF1C3-EA08-4EEB-8CC3-BB00B8EFDB1D}" type="sibTrans" cxnId="{8F0ADE82-1360-44F1-9066-D3DEC33BBC6D}">
      <dgm:prSet/>
      <dgm:spPr/>
      <dgm:t>
        <a:bodyPr/>
        <a:lstStyle/>
        <a:p>
          <a:endParaRPr lang="zh-TW" altLang="en-US"/>
        </a:p>
      </dgm:t>
    </dgm:pt>
    <dgm:pt modelId="{356EB7D9-597C-4EDA-B458-1A0F1571B39C}" type="pres">
      <dgm:prSet presAssocID="{E9691564-8C8C-45E8-AD5A-2EB350E804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44B361-9A72-4BC1-A7E4-5F4174E69258}" type="pres">
      <dgm:prSet presAssocID="{F13EDBC7-562F-4973-9917-ABA0104B141C}" presName="vertOne" presStyleCnt="0"/>
      <dgm:spPr/>
    </dgm:pt>
    <dgm:pt modelId="{AE1DE969-E4ED-4707-A93F-28214D03F6F2}" type="pres">
      <dgm:prSet presAssocID="{F13EDBC7-562F-4973-9917-ABA0104B141C}" presName="txOne" presStyleLbl="node0" presStyleIdx="0" presStyleCnt="1" custScaleY="14108" custLinFactNeighborX="-1259" custLinFactNeighborY="44086">
        <dgm:presLayoutVars>
          <dgm:chPref val="3"/>
        </dgm:presLayoutVars>
      </dgm:prSet>
      <dgm:spPr/>
    </dgm:pt>
    <dgm:pt modelId="{C80F91AB-33F6-4757-8EF1-9760496444E9}" type="pres">
      <dgm:prSet presAssocID="{F13EDBC7-562F-4973-9917-ABA0104B141C}" presName="parTransOne" presStyleCnt="0"/>
      <dgm:spPr/>
    </dgm:pt>
    <dgm:pt modelId="{73A0BCFD-3EF6-48EC-B593-F3D4A64E33AD}" type="pres">
      <dgm:prSet presAssocID="{F13EDBC7-562F-4973-9917-ABA0104B141C}" presName="horzOne" presStyleCnt="0"/>
      <dgm:spPr/>
    </dgm:pt>
    <dgm:pt modelId="{29F16B48-10A1-40A8-9708-1EE615F5FDB4}" type="pres">
      <dgm:prSet presAssocID="{E019C4BF-1942-4740-82D3-06E1EBFDDC3E}" presName="vertTwo" presStyleCnt="0"/>
      <dgm:spPr/>
    </dgm:pt>
    <dgm:pt modelId="{2E109CF9-D5F5-4E5F-BC0F-5C485B2416FA}" type="pres">
      <dgm:prSet presAssocID="{E019C4BF-1942-4740-82D3-06E1EBFDDC3E}" presName="txTwo" presStyleLbl="node2" presStyleIdx="0" presStyleCnt="2" custScaleY="69092" custLinFactNeighborX="-36" custLinFactNeighborY="4645">
        <dgm:presLayoutVars>
          <dgm:chPref val="3"/>
        </dgm:presLayoutVars>
      </dgm:prSet>
      <dgm:spPr/>
    </dgm:pt>
    <dgm:pt modelId="{0C66D438-4B52-47E6-BB2B-2F7459C752B8}" type="pres">
      <dgm:prSet presAssocID="{E019C4BF-1942-4740-82D3-06E1EBFDDC3E}" presName="horzTwo" presStyleCnt="0"/>
      <dgm:spPr/>
    </dgm:pt>
    <dgm:pt modelId="{B2DA3F99-2379-4541-A733-D03D11FB5734}" type="pres">
      <dgm:prSet presAssocID="{3DC1CCF6-A507-4E58-8BAA-646E28344C64}" presName="sibSpaceTwo" presStyleCnt="0"/>
      <dgm:spPr/>
    </dgm:pt>
    <dgm:pt modelId="{44C71B48-2D9E-4C3C-864C-96183338D340}" type="pres">
      <dgm:prSet presAssocID="{5E1AFED7-69E8-42D9-A475-D673FCDFB683}" presName="vertTwo" presStyleCnt="0"/>
      <dgm:spPr/>
    </dgm:pt>
    <dgm:pt modelId="{BC985131-BA50-4A76-AA65-D591FC8D4E65}" type="pres">
      <dgm:prSet presAssocID="{5E1AFED7-69E8-42D9-A475-D673FCDFB683}" presName="txTwo" presStyleLbl="node2" presStyleIdx="1" presStyleCnt="2" custScaleY="26807" custLinFactNeighborY="44036">
        <dgm:presLayoutVars>
          <dgm:chPref val="3"/>
        </dgm:presLayoutVars>
      </dgm:prSet>
      <dgm:spPr/>
    </dgm:pt>
    <dgm:pt modelId="{14E0E7F6-056E-4880-B5EE-87EB7B29D72A}" type="pres">
      <dgm:prSet presAssocID="{5E1AFED7-69E8-42D9-A475-D673FCDFB683}" presName="parTransTwo" presStyleCnt="0"/>
      <dgm:spPr/>
    </dgm:pt>
    <dgm:pt modelId="{1F723329-C723-4C54-A097-4CECCE2E6011}" type="pres">
      <dgm:prSet presAssocID="{5E1AFED7-69E8-42D9-A475-D673FCDFB683}" presName="horzTwo" presStyleCnt="0"/>
      <dgm:spPr/>
    </dgm:pt>
    <dgm:pt modelId="{24133D74-873B-438E-8F9B-88A06655848B}" type="pres">
      <dgm:prSet presAssocID="{636F35C6-8D2B-4442-9C98-0E4EE289B403}" presName="vertThree" presStyleCnt="0"/>
      <dgm:spPr/>
    </dgm:pt>
    <dgm:pt modelId="{FD09ADB4-3E43-4238-BF9C-C4E6E0D2CFC9}" type="pres">
      <dgm:prSet presAssocID="{636F35C6-8D2B-4442-9C98-0E4EE289B403}" presName="txThree" presStyleLbl="node3" presStyleIdx="0" presStyleCnt="2" custScaleY="33140" custLinFactNeighborY="3777">
        <dgm:presLayoutVars>
          <dgm:chPref val="3"/>
        </dgm:presLayoutVars>
      </dgm:prSet>
      <dgm:spPr/>
    </dgm:pt>
    <dgm:pt modelId="{F500879F-820B-401E-A606-80C7F4859985}" type="pres">
      <dgm:prSet presAssocID="{636F35C6-8D2B-4442-9C98-0E4EE289B403}" presName="horzThree" presStyleCnt="0"/>
      <dgm:spPr/>
    </dgm:pt>
    <dgm:pt modelId="{1B636AF1-3D07-496F-A4E6-41F89BE3D706}" type="pres">
      <dgm:prSet presAssocID="{66903EA1-4A2F-4736-A0C9-E14E69AF8BAC}" presName="sibSpaceThree" presStyleCnt="0"/>
      <dgm:spPr/>
    </dgm:pt>
    <dgm:pt modelId="{816BCD11-F969-47D4-8692-0C0D8CC84897}" type="pres">
      <dgm:prSet presAssocID="{A4ED293C-049F-4B13-9304-D2AE5CFB0387}" presName="vertThree" presStyleCnt="0"/>
      <dgm:spPr/>
    </dgm:pt>
    <dgm:pt modelId="{D5161A5D-345D-4645-AAA4-15A28B4984C4}" type="pres">
      <dgm:prSet presAssocID="{A4ED293C-049F-4B13-9304-D2AE5CFB0387}" presName="txThree" presStyleLbl="node3" presStyleIdx="1" presStyleCnt="2" custScaleY="33285" custLinFactNeighborX="-1731" custLinFactNeighborY="3156">
        <dgm:presLayoutVars>
          <dgm:chPref val="3"/>
        </dgm:presLayoutVars>
      </dgm:prSet>
      <dgm:spPr/>
    </dgm:pt>
    <dgm:pt modelId="{C29C489E-74E5-4FB8-AB46-02AA9C5AA048}" type="pres">
      <dgm:prSet presAssocID="{A4ED293C-049F-4B13-9304-D2AE5CFB0387}" presName="horzThree" presStyleCnt="0"/>
      <dgm:spPr/>
    </dgm:pt>
  </dgm:ptLst>
  <dgm:cxnLst>
    <dgm:cxn modelId="{2BA1DC00-5C1B-4370-861A-B6295B31C3F1}" type="presOf" srcId="{E9691564-8C8C-45E8-AD5A-2EB350E8046C}" destId="{356EB7D9-597C-4EDA-B458-1A0F1571B39C}" srcOrd="0" destOrd="0" presId="urn:microsoft.com/office/officeart/2005/8/layout/hierarchy4"/>
    <dgm:cxn modelId="{8DAEC605-59C5-498D-A055-E4DED35B36F1}" srcId="{F13EDBC7-562F-4973-9917-ABA0104B141C}" destId="{E019C4BF-1942-4740-82D3-06E1EBFDDC3E}" srcOrd="0" destOrd="0" parTransId="{88CAA038-85B2-477E-BABB-A8533C421F1B}" sibTransId="{3DC1CCF6-A507-4E58-8BAA-646E28344C64}"/>
    <dgm:cxn modelId="{AB14D93D-E8CF-4DA2-82D9-5373ADB09197}" type="presOf" srcId="{A4ED293C-049F-4B13-9304-D2AE5CFB0387}" destId="{D5161A5D-345D-4645-AAA4-15A28B4984C4}" srcOrd="0" destOrd="0" presId="urn:microsoft.com/office/officeart/2005/8/layout/hierarchy4"/>
    <dgm:cxn modelId="{FAAEB064-62F7-473F-BF9E-014EB14D1F67}" type="presOf" srcId="{E019C4BF-1942-4740-82D3-06E1EBFDDC3E}" destId="{2E109CF9-D5F5-4E5F-BC0F-5C485B2416FA}" srcOrd="0" destOrd="0" presId="urn:microsoft.com/office/officeart/2005/8/layout/hierarchy4"/>
    <dgm:cxn modelId="{65AE4D67-6445-4C1E-9FBA-B7E9E46CE692}" srcId="{E9691564-8C8C-45E8-AD5A-2EB350E8046C}" destId="{F13EDBC7-562F-4973-9917-ABA0104B141C}" srcOrd="0" destOrd="0" parTransId="{06E81DB0-0B90-4A43-ACDF-67FD8B929E75}" sibTransId="{F8093BCF-00EB-4DB0-8D81-907631EC8113}"/>
    <dgm:cxn modelId="{CC58FA4E-497C-4CF5-B3F8-29E27F70EFD4}" srcId="{5E1AFED7-69E8-42D9-A475-D673FCDFB683}" destId="{636F35C6-8D2B-4442-9C98-0E4EE289B403}" srcOrd="0" destOrd="0" parTransId="{BFDBC6A6-C25C-4154-8AF6-F2EC239D110A}" sibTransId="{66903EA1-4A2F-4736-A0C9-E14E69AF8BAC}"/>
    <dgm:cxn modelId="{8F0ADE82-1360-44F1-9066-D3DEC33BBC6D}" srcId="{5E1AFED7-69E8-42D9-A475-D673FCDFB683}" destId="{A4ED293C-049F-4B13-9304-D2AE5CFB0387}" srcOrd="1" destOrd="0" parTransId="{2AF99B0C-2BAD-41F8-93FF-E0DC7BB10920}" sibTransId="{493BF1C3-EA08-4EEB-8CC3-BB00B8EFDB1D}"/>
    <dgm:cxn modelId="{5B623F87-F7B5-492D-A44D-471CC0AC4212}" type="presOf" srcId="{F13EDBC7-562F-4973-9917-ABA0104B141C}" destId="{AE1DE969-E4ED-4707-A93F-28214D03F6F2}" srcOrd="0" destOrd="0" presId="urn:microsoft.com/office/officeart/2005/8/layout/hierarchy4"/>
    <dgm:cxn modelId="{789687B0-4CCB-444C-9DB7-5B6BAA40E9F9}" type="presOf" srcId="{636F35C6-8D2B-4442-9C98-0E4EE289B403}" destId="{FD09ADB4-3E43-4238-BF9C-C4E6E0D2CFC9}" srcOrd="0" destOrd="0" presId="urn:microsoft.com/office/officeart/2005/8/layout/hierarchy4"/>
    <dgm:cxn modelId="{B4DD51CD-524F-412E-B357-9F687BAA6998}" type="presOf" srcId="{5E1AFED7-69E8-42D9-A475-D673FCDFB683}" destId="{BC985131-BA50-4A76-AA65-D591FC8D4E65}" srcOrd="0" destOrd="0" presId="urn:microsoft.com/office/officeart/2005/8/layout/hierarchy4"/>
    <dgm:cxn modelId="{8BAD61D1-971D-46DF-AC6A-69C478EECB59}" srcId="{F13EDBC7-562F-4973-9917-ABA0104B141C}" destId="{5E1AFED7-69E8-42D9-A475-D673FCDFB683}" srcOrd="1" destOrd="0" parTransId="{E53B6309-AC00-4680-960C-7D6A290F7FCF}" sibTransId="{FCCFC18B-6FFF-41BF-A612-415F003E2F5D}"/>
    <dgm:cxn modelId="{538BD39D-7F01-4CC5-82EE-81AB85D87D08}" type="presParOf" srcId="{356EB7D9-597C-4EDA-B458-1A0F1571B39C}" destId="{1744B361-9A72-4BC1-A7E4-5F4174E69258}" srcOrd="0" destOrd="0" presId="urn:microsoft.com/office/officeart/2005/8/layout/hierarchy4"/>
    <dgm:cxn modelId="{2495CF5A-192A-4A57-AC4A-94F6C9EBCBDA}" type="presParOf" srcId="{1744B361-9A72-4BC1-A7E4-5F4174E69258}" destId="{AE1DE969-E4ED-4707-A93F-28214D03F6F2}" srcOrd="0" destOrd="0" presId="urn:microsoft.com/office/officeart/2005/8/layout/hierarchy4"/>
    <dgm:cxn modelId="{C997E11B-7B46-4496-8A1C-84EC86EDC072}" type="presParOf" srcId="{1744B361-9A72-4BC1-A7E4-5F4174E69258}" destId="{C80F91AB-33F6-4757-8EF1-9760496444E9}" srcOrd="1" destOrd="0" presId="urn:microsoft.com/office/officeart/2005/8/layout/hierarchy4"/>
    <dgm:cxn modelId="{D8A9BB70-827B-432B-9992-0B5D30EE188F}" type="presParOf" srcId="{1744B361-9A72-4BC1-A7E4-5F4174E69258}" destId="{73A0BCFD-3EF6-48EC-B593-F3D4A64E33AD}" srcOrd="2" destOrd="0" presId="urn:microsoft.com/office/officeart/2005/8/layout/hierarchy4"/>
    <dgm:cxn modelId="{DDFE99DA-10C3-4457-B029-82252E8717BC}" type="presParOf" srcId="{73A0BCFD-3EF6-48EC-B593-F3D4A64E33AD}" destId="{29F16B48-10A1-40A8-9708-1EE615F5FDB4}" srcOrd="0" destOrd="0" presId="urn:microsoft.com/office/officeart/2005/8/layout/hierarchy4"/>
    <dgm:cxn modelId="{90A08C6A-BB1F-46C6-A636-422372159C68}" type="presParOf" srcId="{29F16B48-10A1-40A8-9708-1EE615F5FDB4}" destId="{2E109CF9-D5F5-4E5F-BC0F-5C485B2416FA}" srcOrd="0" destOrd="0" presId="urn:microsoft.com/office/officeart/2005/8/layout/hierarchy4"/>
    <dgm:cxn modelId="{AFAD4C4B-650C-4FC9-BF8B-86F0CA4CA658}" type="presParOf" srcId="{29F16B48-10A1-40A8-9708-1EE615F5FDB4}" destId="{0C66D438-4B52-47E6-BB2B-2F7459C752B8}" srcOrd="1" destOrd="0" presId="urn:microsoft.com/office/officeart/2005/8/layout/hierarchy4"/>
    <dgm:cxn modelId="{ADA8B780-CBD7-4D8E-BF29-82682499D493}" type="presParOf" srcId="{73A0BCFD-3EF6-48EC-B593-F3D4A64E33AD}" destId="{B2DA3F99-2379-4541-A733-D03D11FB5734}" srcOrd="1" destOrd="0" presId="urn:microsoft.com/office/officeart/2005/8/layout/hierarchy4"/>
    <dgm:cxn modelId="{9A345522-A159-4B98-9C4C-94727D863821}" type="presParOf" srcId="{73A0BCFD-3EF6-48EC-B593-F3D4A64E33AD}" destId="{44C71B48-2D9E-4C3C-864C-96183338D340}" srcOrd="2" destOrd="0" presId="urn:microsoft.com/office/officeart/2005/8/layout/hierarchy4"/>
    <dgm:cxn modelId="{B0AB8449-395F-48EB-8BEE-DD768BAC6922}" type="presParOf" srcId="{44C71B48-2D9E-4C3C-864C-96183338D340}" destId="{BC985131-BA50-4A76-AA65-D591FC8D4E65}" srcOrd="0" destOrd="0" presId="urn:microsoft.com/office/officeart/2005/8/layout/hierarchy4"/>
    <dgm:cxn modelId="{EB0C2BEC-0416-402B-9988-ADF1719E821C}" type="presParOf" srcId="{44C71B48-2D9E-4C3C-864C-96183338D340}" destId="{14E0E7F6-056E-4880-B5EE-87EB7B29D72A}" srcOrd="1" destOrd="0" presId="urn:microsoft.com/office/officeart/2005/8/layout/hierarchy4"/>
    <dgm:cxn modelId="{D7E18524-60D4-4E2F-82C0-A1D715AEDF99}" type="presParOf" srcId="{44C71B48-2D9E-4C3C-864C-96183338D340}" destId="{1F723329-C723-4C54-A097-4CECCE2E6011}" srcOrd="2" destOrd="0" presId="urn:microsoft.com/office/officeart/2005/8/layout/hierarchy4"/>
    <dgm:cxn modelId="{CFD2239B-7135-4FE1-B1F5-2BAA20572CDA}" type="presParOf" srcId="{1F723329-C723-4C54-A097-4CECCE2E6011}" destId="{24133D74-873B-438E-8F9B-88A06655848B}" srcOrd="0" destOrd="0" presId="urn:microsoft.com/office/officeart/2005/8/layout/hierarchy4"/>
    <dgm:cxn modelId="{038EF5C2-2994-47E4-8E91-405273669AEF}" type="presParOf" srcId="{24133D74-873B-438E-8F9B-88A06655848B}" destId="{FD09ADB4-3E43-4238-BF9C-C4E6E0D2CFC9}" srcOrd="0" destOrd="0" presId="urn:microsoft.com/office/officeart/2005/8/layout/hierarchy4"/>
    <dgm:cxn modelId="{24892462-7695-42DD-913B-6589BAC244DD}" type="presParOf" srcId="{24133D74-873B-438E-8F9B-88A06655848B}" destId="{F500879F-820B-401E-A606-80C7F4859985}" srcOrd="1" destOrd="0" presId="urn:microsoft.com/office/officeart/2005/8/layout/hierarchy4"/>
    <dgm:cxn modelId="{E8D4A6A6-0DA0-4DC8-9D99-F13FDCED18B7}" type="presParOf" srcId="{1F723329-C723-4C54-A097-4CECCE2E6011}" destId="{1B636AF1-3D07-496F-A4E6-41F89BE3D706}" srcOrd="1" destOrd="0" presId="urn:microsoft.com/office/officeart/2005/8/layout/hierarchy4"/>
    <dgm:cxn modelId="{1E8B7E4C-6602-4197-BF81-2328509DD6B9}" type="presParOf" srcId="{1F723329-C723-4C54-A097-4CECCE2E6011}" destId="{816BCD11-F969-47D4-8692-0C0D8CC84897}" srcOrd="2" destOrd="0" presId="urn:microsoft.com/office/officeart/2005/8/layout/hierarchy4"/>
    <dgm:cxn modelId="{D71D8FCC-690B-45A9-8149-FC85A9DFE03C}" type="presParOf" srcId="{816BCD11-F969-47D4-8692-0C0D8CC84897}" destId="{D5161A5D-345D-4645-AAA4-15A28B4984C4}" srcOrd="0" destOrd="0" presId="urn:microsoft.com/office/officeart/2005/8/layout/hierarchy4"/>
    <dgm:cxn modelId="{BD19B7FC-3431-4902-AD55-A591C3B69E01}" type="presParOf" srcId="{816BCD11-F969-47D4-8692-0C0D8CC84897}" destId="{C29C489E-74E5-4FB8-AB46-02AA9C5AA0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E3CA9-C0BB-4C64-8B0F-DC8878A667A7}" type="doc">
      <dgm:prSet loTypeId="urn:microsoft.com/office/officeart/2005/8/layout/chart3" loCatId="relationship" qsTypeId="urn:microsoft.com/office/officeart/2005/8/quickstyle/simple1#2" qsCatId="simple" csTypeId="urn:microsoft.com/office/officeart/2005/8/colors/colorful5" csCatId="colorful" phldr="1"/>
      <dgm:spPr/>
    </dgm:pt>
    <dgm:pt modelId="{D2DAEB99-7DCB-44EC-9F08-05D244A26B90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志願序</a:t>
          </a:r>
          <a:endParaRPr lang="en-US" altLang="zh-TW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200" b="1" dirty="0">
              <a:latin typeface="細明體" panose="02020509000000000000" pitchFamily="49" charset="-120"/>
              <a:ea typeface="細明體" panose="02020509000000000000" pitchFamily="49" charset="-120"/>
            </a:rPr>
            <a:t>36</a:t>
          </a:r>
          <a:r>
            <a: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C00AED-C15A-487E-9C58-73282AC4DCCD}" type="parTrans" cxnId="{0606D67D-6469-442C-8F9A-584E46108C1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8C4F8F-98E6-4BE2-9994-BDCCEB3A083C}" type="sibTrans" cxnId="{0606D67D-6469-442C-8F9A-584E46108C1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359E69-6903-40ED-8CCB-C658C570032A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多元學習</a:t>
          </a:r>
          <a:br>
            <a: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表現</a:t>
          </a:r>
          <a:r>
            <a:rPr lang="en-US" altLang="zh-TW" sz="2800" b="1" dirty="0">
              <a:latin typeface="細明體" panose="02020509000000000000" pitchFamily="49" charset="-120"/>
              <a:ea typeface="細明體" panose="02020509000000000000" pitchFamily="49" charset="-120"/>
            </a:rPr>
            <a:t>36</a:t>
          </a:r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endParaRPr lang="en-US" alt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均衡學習</a:t>
          </a:r>
          <a:r>
            <a:rPr lang="en-US" altLang="zh-TW" sz="2000" b="1" dirty="0">
              <a:latin typeface="細明體" panose="02020509000000000000" pitchFamily="49" charset="-120"/>
              <a:ea typeface="細明體" panose="02020509000000000000" pitchFamily="49" charset="-120"/>
            </a:rPr>
            <a:t>21</a:t>
          </a: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分、</a:t>
          </a:r>
          <a:b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服務學習</a:t>
          </a:r>
          <a:r>
            <a:rPr lang="en-US" altLang="zh-TW" sz="2000" b="1" dirty="0">
              <a:latin typeface="細明體" panose="02020509000000000000" pitchFamily="49" charset="-120"/>
              <a:ea typeface="細明體" panose="02020509000000000000" pitchFamily="49" charset="-120"/>
            </a:rPr>
            <a:t>15</a:t>
          </a:r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r>
            <a: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E9ACE9-6056-4F5D-8B6C-1B90E1A6DCB4}" type="parTrans" cxnId="{A1381A05-CC98-4D44-9A0F-6F378361906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50D091-EBD4-4E37-9F6B-1EADA47A8F79}" type="sibTrans" cxnId="{A1381A05-CC98-4D44-9A0F-6F378361906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0B41D1-B7DB-455C-854D-EEA0F93E2BE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國中教育會考</a:t>
          </a:r>
          <a:endParaRPr lang="en-US" altLang="zh-TW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200" b="1" dirty="0">
              <a:latin typeface="細明體" panose="02020509000000000000" pitchFamily="49" charset="-120"/>
              <a:ea typeface="細明體" panose="02020509000000000000" pitchFamily="49" charset="-120"/>
            </a:rPr>
            <a:t>36</a:t>
          </a:r>
          <a:r>
            <a: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</a:p>
      </dgm:t>
    </dgm:pt>
    <dgm:pt modelId="{3A8B831E-4349-4D12-88CD-33F20B338802}" type="parTrans" cxnId="{B61F81AB-8176-46BB-A1CF-04C9A857CD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260C7C-FD4D-4DAF-AB97-90AA8FDFE849}" type="sibTrans" cxnId="{B61F81AB-8176-46BB-A1CF-04C9A857CD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2E9EB5-9EE3-4A84-892A-6313EED3D01C}" type="pres">
      <dgm:prSet presAssocID="{8B6E3CA9-C0BB-4C64-8B0F-DC8878A667A7}" presName="compositeShape" presStyleCnt="0">
        <dgm:presLayoutVars>
          <dgm:chMax val="7"/>
          <dgm:dir/>
          <dgm:resizeHandles val="exact"/>
        </dgm:presLayoutVars>
      </dgm:prSet>
      <dgm:spPr/>
    </dgm:pt>
    <dgm:pt modelId="{ECB698C3-219E-4085-8C1F-D2D282C4EC1E}" type="pres">
      <dgm:prSet presAssocID="{8B6E3CA9-C0BB-4C64-8B0F-DC8878A667A7}" presName="wedge1" presStyleLbl="node1" presStyleIdx="0" presStyleCnt="3" custScaleX="103899" custScaleY="103544" custLinFactNeighborX="-3524" custLinFactNeighborY="2075"/>
      <dgm:spPr/>
    </dgm:pt>
    <dgm:pt modelId="{19B10674-C13C-4A59-A671-7145CAA501FE}" type="pres">
      <dgm:prSet presAssocID="{8B6E3CA9-C0BB-4C64-8B0F-DC8878A667A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F566FC-72B1-4688-840B-7A3F0FAEFC30}" type="pres">
      <dgm:prSet presAssocID="{8B6E3CA9-C0BB-4C64-8B0F-DC8878A667A7}" presName="wedge2" presStyleLbl="node1" presStyleIdx="1" presStyleCnt="3" custScaleX="107916" custScaleY="109920" custLinFactNeighborX="461" custLinFactNeighborY="-2347"/>
      <dgm:spPr/>
    </dgm:pt>
    <dgm:pt modelId="{0B610FAD-5F36-4F4A-8566-FDE74BC3F4D0}" type="pres">
      <dgm:prSet presAssocID="{8B6E3CA9-C0BB-4C64-8B0F-DC8878A667A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35F0B6-2145-4405-B65A-2EC93247AA51}" type="pres">
      <dgm:prSet presAssocID="{8B6E3CA9-C0BB-4C64-8B0F-DC8878A667A7}" presName="wedge3" presStyleLbl="node1" presStyleIdx="2" presStyleCnt="3" custScaleX="107916" custScaleY="103069" custLinFactNeighborX="461" custLinFactNeighborY="-965"/>
      <dgm:spPr/>
    </dgm:pt>
    <dgm:pt modelId="{C0001106-4215-4AAF-9B02-F1D1D6CC3D02}" type="pres">
      <dgm:prSet presAssocID="{8B6E3CA9-C0BB-4C64-8B0F-DC8878A667A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381A05-CC98-4D44-9A0F-6F3783619060}" srcId="{8B6E3CA9-C0BB-4C64-8B0F-DC8878A667A7}" destId="{90359E69-6903-40ED-8CCB-C658C570032A}" srcOrd="1" destOrd="0" parTransId="{B9E9ACE9-6056-4F5D-8B6C-1B90E1A6DCB4}" sibTransId="{F550D091-EBD4-4E37-9F6B-1EADA47A8F79}"/>
    <dgm:cxn modelId="{52E35C2B-3495-4138-83F3-E457E3626E66}" type="presOf" srcId="{D2DAEB99-7DCB-44EC-9F08-05D244A26B90}" destId="{ECB698C3-219E-4085-8C1F-D2D282C4EC1E}" srcOrd="0" destOrd="0" presId="urn:microsoft.com/office/officeart/2005/8/layout/chart3"/>
    <dgm:cxn modelId="{199EFF3E-2CFC-4D87-A7A2-81AA051A3553}" type="presOf" srcId="{320B41D1-B7DB-455C-854D-EEA0F93E2BED}" destId="{C0001106-4215-4AAF-9B02-F1D1D6CC3D02}" srcOrd="1" destOrd="0" presId="urn:microsoft.com/office/officeart/2005/8/layout/chart3"/>
    <dgm:cxn modelId="{0CB81068-D517-4D33-A623-18FB85D2144F}" type="presOf" srcId="{D2DAEB99-7DCB-44EC-9F08-05D244A26B90}" destId="{19B10674-C13C-4A59-A671-7145CAA501FE}" srcOrd="1" destOrd="0" presId="urn:microsoft.com/office/officeart/2005/8/layout/chart3"/>
    <dgm:cxn modelId="{0606D67D-6469-442C-8F9A-584E46108C1E}" srcId="{8B6E3CA9-C0BB-4C64-8B0F-DC8878A667A7}" destId="{D2DAEB99-7DCB-44EC-9F08-05D244A26B90}" srcOrd="0" destOrd="0" parTransId="{A7C00AED-C15A-487E-9C58-73282AC4DCCD}" sibTransId="{F28C4F8F-98E6-4BE2-9994-BDCCEB3A083C}"/>
    <dgm:cxn modelId="{B61F81AB-8176-46BB-A1CF-04C9A857CD1F}" srcId="{8B6E3CA9-C0BB-4C64-8B0F-DC8878A667A7}" destId="{320B41D1-B7DB-455C-854D-EEA0F93E2BED}" srcOrd="2" destOrd="0" parTransId="{3A8B831E-4349-4D12-88CD-33F20B338802}" sibTransId="{8A260C7C-FD4D-4DAF-AB97-90AA8FDFE849}"/>
    <dgm:cxn modelId="{D457A7C0-FF76-4805-A0E2-3BD0B9C9BF4E}" type="presOf" srcId="{90359E69-6903-40ED-8CCB-C658C570032A}" destId="{0B610FAD-5F36-4F4A-8566-FDE74BC3F4D0}" srcOrd="1" destOrd="0" presId="urn:microsoft.com/office/officeart/2005/8/layout/chart3"/>
    <dgm:cxn modelId="{279417E1-CC93-42CB-A1B1-D3FF0DC2AF74}" type="presOf" srcId="{320B41D1-B7DB-455C-854D-EEA0F93E2BED}" destId="{5B35F0B6-2145-4405-B65A-2EC93247AA51}" srcOrd="0" destOrd="0" presId="urn:microsoft.com/office/officeart/2005/8/layout/chart3"/>
    <dgm:cxn modelId="{06A903EC-180A-4ADF-A20A-18FA0A76C308}" type="presOf" srcId="{8B6E3CA9-C0BB-4C64-8B0F-DC8878A667A7}" destId="{C92E9EB5-9EE3-4A84-892A-6313EED3D01C}" srcOrd="0" destOrd="0" presId="urn:microsoft.com/office/officeart/2005/8/layout/chart3"/>
    <dgm:cxn modelId="{F8889BFB-B3E4-4C68-9D5C-B80F95BF836C}" type="presOf" srcId="{90359E69-6903-40ED-8CCB-C658C570032A}" destId="{15F566FC-72B1-4688-840B-7A3F0FAEFC30}" srcOrd="0" destOrd="0" presId="urn:microsoft.com/office/officeart/2005/8/layout/chart3"/>
    <dgm:cxn modelId="{E9A8BBDD-84F8-4A2A-87C7-AE09C89A8B47}" type="presParOf" srcId="{C92E9EB5-9EE3-4A84-892A-6313EED3D01C}" destId="{ECB698C3-219E-4085-8C1F-D2D282C4EC1E}" srcOrd="0" destOrd="0" presId="urn:microsoft.com/office/officeart/2005/8/layout/chart3"/>
    <dgm:cxn modelId="{37D57107-8EDB-4AB5-90A8-81B0F5C417E0}" type="presParOf" srcId="{C92E9EB5-9EE3-4A84-892A-6313EED3D01C}" destId="{19B10674-C13C-4A59-A671-7145CAA501FE}" srcOrd="1" destOrd="0" presId="urn:microsoft.com/office/officeart/2005/8/layout/chart3"/>
    <dgm:cxn modelId="{481D1036-20D4-4DE2-A067-88F81DCEBDFE}" type="presParOf" srcId="{C92E9EB5-9EE3-4A84-892A-6313EED3D01C}" destId="{15F566FC-72B1-4688-840B-7A3F0FAEFC30}" srcOrd="2" destOrd="0" presId="urn:microsoft.com/office/officeart/2005/8/layout/chart3"/>
    <dgm:cxn modelId="{AEE3E585-4418-43E8-8BDD-3FF78AE538D1}" type="presParOf" srcId="{C92E9EB5-9EE3-4A84-892A-6313EED3D01C}" destId="{0B610FAD-5F36-4F4A-8566-FDE74BC3F4D0}" srcOrd="3" destOrd="0" presId="urn:microsoft.com/office/officeart/2005/8/layout/chart3"/>
    <dgm:cxn modelId="{7C583478-330B-4672-8BD7-64204BD515ED}" type="presParOf" srcId="{C92E9EB5-9EE3-4A84-892A-6313EED3D01C}" destId="{5B35F0B6-2145-4405-B65A-2EC93247AA51}" srcOrd="4" destOrd="0" presId="urn:microsoft.com/office/officeart/2005/8/layout/chart3"/>
    <dgm:cxn modelId="{96161476-DD57-43E4-9599-249C547ADC75}" type="presParOf" srcId="{C92E9EB5-9EE3-4A84-892A-6313EED3D01C}" destId="{C0001106-4215-4AAF-9B02-F1D1D6CC3D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E969-E4ED-4707-A93F-28214D03F6F2}">
      <dsp:nvSpPr>
        <dsp:cNvPr id="0" name=""/>
        <dsp:cNvSpPr/>
      </dsp:nvSpPr>
      <dsp:spPr>
        <a:xfrm>
          <a:off x="0" y="309939"/>
          <a:ext cx="9775911" cy="67380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國中生申請、選填志願</a:t>
          </a:r>
        </a:p>
      </dsp:txBody>
      <dsp:txXfrm>
        <a:off x="19735" y="329674"/>
        <a:ext cx="9736441" cy="634336"/>
      </dsp:txXfrm>
    </dsp:sp>
    <dsp:sp modelId="{2E109CF9-D5F5-4E5F-BC0F-5C485B2416FA}">
      <dsp:nvSpPr>
        <dsp:cNvPr id="0" name=""/>
        <dsp:cNvSpPr/>
      </dsp:nvSpPr>
      <dsp:spPr>
        <a:xfrm>
          <a:off x="0" y="1476183"/>
          <a:ext cx="3127291" cy="3299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申請人數</a:t>
          </a:r>
          <a:b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未超過招生名額</a:t>
          </a:r>
          <a:b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全額錄取</a:t>
          </a:r>
          <a:b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每人限錄取</a:t>
          </a:r>
          <a: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所</a:t>
          </a:r>
        </a:p>
      </dsp:txBody>
      <dsp:txXfrm>
        <a:off x="91595" y="1567778"/>
        <a:ext cx="2944101" cy="3116683"/>
      </dsp:txXfrm>
    </dsp:sp>
    <dsp:sp modelId="{BC985131-BA50-4A76-AA65-D591FC8D4E65}">
      <dsp:nvSpPr>
        <dsp:cNvPr id="0" name=""/>
        <dsp:cNvSpPr/>
      </dsp:nvSpPr>
      <dsp:spPr>
        <a:xfrm>
          <a:off x="3391105" y="1531048"/>
          <a:ext cx="6385928" cy="1280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申請人數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超過志願學校招生名額</a:t>
          </a:r>
        </a:p>
      </dsp:txBody>
      <dsp:txXfrm>
        <a:off x="3428604" y="1568547"/>
        <a:ext cx="6310930" cy="1205319"/>
      </dsp:txXfrm>
    </dsp:sp>
    <dsp:sp modelId="{FD09ADB4-3E43-4238-BF9C-C4E6E0D2CFC9}">
      <dsp:nvSpPr>
        <dsp:cNvPr id="0" name=""/>
        <dsp:cNvSpPr/>
      </dsp:nvSpPr>
      <dsp:spPr>
        <a:xfrm>
          <a:off x="3391105" y="3193271"/>
          <a:ext cx="3127291" cy="158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strike="noStrike" kern="12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依總積分錄取</a:t>
          </a:r>
          <a:br>
            <a:rPr lang="en-US" altLang="zh-TW" sz="2400" b="0" strike="noStrike" kern="12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strike="noStrike" kern="12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錄取名額內</a:t>
          </a:r>
          <a:br>
            <a:rPr lang="en-US" altLang="zh-TW" sz="2400" b="0" strike="noStrike" kern="12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strike="noStrike" kern="12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均不比序</a:t>
          </a:r>
        </a:p>
      </dsp:txBody>
      <dsp:txXfrm>
        <a:off x="3437463" y="3239629"/>
        <a:ext cx="3034575" cy="1490069"/>
      </dsp:txXfrm>
    </dsp:sp>
    <dsp:sp modelId="{D5161A5D-345D-4645-AAA4-15A28B4984C4}">
      <dsp:nvSpPr>
        <dsp:cNvPr id="0" name=""/>
        <dsp:cNvSpPr/>
      </dsp:nvSpPr>
      <dsp:spPr>
        <a:xfrm>
          <a:off x="6595609" y="3186346"/>
          <a:ext cx="3127291" cy="15897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最低錄取</a:t>
          </a:r>
          <a:br>
            <a:rPr lang="en-US" altLang="zh-TW" sz="24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4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總積分相同</a:t>
          </a:r>
          <a:br>
            <a:rPr lang="en-US" altLang="zh-TW" sz="24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4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400" b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進行超額比序</a:t>
          </a:r>
        </a:p>
      </dsp:txBody>
      <dsp:txXfrm>
        <a:off x="6642170" y="3232907"/>
        <a:ext cx="3034169" cy="1496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98C3-219E-4085-8C1F-D2D282C4EC1E}">
      <dsp:nvSpPr>
        <dsp:cNvPr id="0" name=""/>
        <dsp:cNvSpPr/>
      </dsp:nvSpPr>
      <dsp:spPr>
        <a:xfrm>
          <a:off x="337546" y="399101"/>
          <a:ext cx="4595261" cy="457956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志願序</a:t>
          </a:r>
          <a:endParaRPr lang="en-US" altLang="zh-TW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3200" b="1" kern="1200" dirty="0">
              <a:latin typeface="細明體" panose="02020509000000000000" pitchFamily="49" charset="-120"/>
              <a:ea typeface="細明體" panose="02020509000000000000" pitchFamily="49" charset="-120"/>
            </a:rPr>
            <a:t>36</a:t>
          </a:r>
          <a:r>
            <a:rPr lang="zh-TW" alt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35946" y="1244139"/>
        <a:ext cx="1559106" cy="1526520"/>
      </dsp:txXfrm>
    </dsp:sp>
    <dsp:sp modelId="{15F566FC-72B1-4688-840B-7A3F0FAEFC30}">
      <dsp:nvSpPr>
        <dsp:cNvPr id="0" name=""/>
        <dsp:cNvSpPr/>
      </dsp:nvSpPr>
      <dsp:spPr>
        <a:xfrm>
          <a:off x="196978" y="194156"/>
          <a:ext cx="4772925" cy="4861559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多元學習</a:t>
          </a:r>
          <a:br>
            <a:rPr lang="en-US" alt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表現</a:t>
          </a:r>
          <a:r>
            <a:rPr lang="en-US" altLang="zh-TW" sz="2800" b="1" kern="1200" dirty="0">
              <a:latin typeface="細明體" panose="02020509000000000000" pitchFamily="49" charset="-120"/>
              <a:ea typeface="細明體" panose="02020509000000000000" pitchFamily="49" charset="-120"/>
            </a:rPr>
            <a:t>36</a:t>
          </a: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endParaRPr lang="en-US" alt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均衡學習</a:t>
          </a:r>
          <a:r>
            <a:rPr lang="en-US" altLang="zh-TW" sz="2000" b="1" kern="1200" dirty="0">
              <a:latin typeface="細明體" panose="02020509000000000000" pitchFamily="49" charset="-120"/>
              <a:ea typeface="細明體" panose="02020509000000000000" pitchFamily="49" charset="-120"/>
            </a:rPr>
            <a:t>21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分、</a:t>
          </a:r>
          <a:b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服務學習</a:t>
          </a:r>
          <a:r>
            <a:rPr lang="en-US" altLang="zh-TW" sz="2000" b="1" kern="1200" dirty="0">
              <a:latin typeface="細明體" panose="02020509000000000000" pitchFamily="49" charset="-120"/>
              <a:ea typeface="細明體" panose="02020509000000000000" pitchFamily="49" charset="-120"/>
            </a:rPr>
            <a:t>15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  <a:r>
            <a:rPr lang="en-US" altLang="zh-TW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03850" y="3261568"/>
        <a:ext cx="2159180" cy="1504768"/>
      </dsp:txXfrm>
    </dsp:sp>
    <dsp:sp modelId="{5B35F0B6-2145-4405-B65A-2EC93247AA51}">
      <dsp:nvSpPr>
        <dsp:cNvPr id="0" name=""/>
        <dsp:cNvSpPr/>
      </dsp:nvSpPr>
      <dsp:spPr>
        <a:xfrm>
          <a:off x="196978" y="406783"/>
          <a:ext cx="4772925" cy="455855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國中教育會考</a:t>
          </a:r>
          <a:endParaRPr lang="en-US" altLang="zh-TW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3200" b="1" kern="1200" dirty="0">
              <a:latin typeface="細明體" panose="02020509000000000000" pitchFamily="49" charset="-120"/>
              <a:ea typeface="細明體" panose="02020509000000000000" pitchFamily="49" charset="-120"/>
            </a:rPr>
            <a:t>36</a:t>
          </a:r>
          <a:r>
            <a:rPr lang="zh-TW" alt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</a:t>
          </a:r>
        </a:p>
      </dsp:txBody>
      <dsp:txXfrm>
        <a:off x="708362" y="1302213"/>
        <a:ext cx="1619385" cy="1519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A1B456A-74E2-4E92-8876-E508E9FF2F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80" cy="494311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9D76C4-589D-419B-80A1-A77870DEC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678" y="0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F4629F-F5C4-43DA-899B-E2464C27CC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2003"/>
            <a:ext cx="2918580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C15509-4B12-4BC7-8FF7-52A6DC19D9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678" y="9372003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r">
              <a:defRPr sz="1100"/>
            </a:lvl1pPr>
          </a:lstStyle>
          <a:p>
            <a:fld id="{02D965B9-69ED-492D-AA64-AC7CB880A2E4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441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5366"/>
          </a:xfrm>
          <a:prstGeom prst="rect">
            <a:avLst/>
          </a:prstGeom>
        </p:spPr>
        <p:txBody>
          <a:bodyPr vert="horz" lIns="90759" tIns="45379" rIns="90759" bIns="45379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5366"/>
          </a:xfrm>
          <a:prstGeom prst="rect">
            <a:avLst/>
          </a:prstGeom>
        </p:spPr>
        <p:txBody>
          <a:bodyPr vert="horz" lIns="90759" tIns="45379" rIns="90759" bIns="45379" rtlCol="0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9" tIns="45379" rIns="90759" bIns="453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62" y="4748578"/>
            <a:ext cx="5389240" cy="3884052"/>
          </a:xfrm>
          <a:prstGeom prst="rect">
            <a:avLst/>
          </a:prstGeom>
        </p:spPr>
        <p:txBody>
          <a:bodyPr vert="horz" lIns="90759" tIns="45379" rIns="90759" bIns="45379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5366"/>
          </a:xfrm>
          <a:prstGeom prst="rect">
            <a:avLst/>
          </a:prstGeom>
        </p:spPr>
        <p:txBody>
          <a:bodyPr vert="horz" lIns="90759" tIns="45379" rIns="90759" bIns="45379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DC49D04-1454-4BCB-AF2F-CB2721A24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5678" y="9372003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r">
              <a:defRPr sz="1100"/>
            </a:lvl1pPr>
          </a:lstStyle>
          <a:p>
            <a:fld id="{E1522CCD-2C9A-45F3-9D3C-61E68C50BB1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14343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241A02-F3EA-434A-8890-A9504F6891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66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963EDE-432E-46F7-97DD-E57ABC0099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6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6843E67-232B-469A-A366-BE45AB7998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64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ACA04C-3516-4001-AADC-3AAC571671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9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AA37B-2594-4051-B177-E7D7C556B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922AB6-9CE8-4C73-81E6-70765FDF2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2242C6-4CF4-488E-B33E-BA3F65A3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36FA-AC46-4164-B911-0331A0C9D118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7AF90E-0B9E-4C92-8F5D-99E076E8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A4C76E-2185-4F42-881B-F7529478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8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027E1-6DEB-4298-8FF9-060C89E4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37129D-D2EE-471B-8A73-6E53A851A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6CA770-8FD9-41E7-9445-EBCC134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CD45-AEEA-4E3A-B9F6-E24C2D84F6B9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C7E5BB-0F4A-45FF-ACC3-D4F6E944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37833A-452F-4727-9783-2F2284A1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12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2ABBB4D-FFB4-4E1D-8B1F-8A5904235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2C5F54-D717-4164-9D39-3B72E2A5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0F7B69-A93B-4EC9-8CF1-3B1355DB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E4F0-A89C-4287-8997-A753B425D6B6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2FDB36-865F-450D-9624-1A69FE10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F4680E-2F3C-49EC-9191-A4C4D9E6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14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76325-239C-4DA9-9310-8DC244FF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C41A69-33FC-4A71-AD64-56054764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7E0796-F867-49FA-B7A3-EA883BF1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288-ED47-4780-85B9-1949AAE76235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FF2C0E-3C64-4C0D-B490-4B3B0C6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2DB67-D62F-4B14-ABB5-77DABCBD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80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FFA1E-CDB2-42DB-A382-E366AA26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BBA9B9-4917-466B-B422-069938F1F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58F93F-3F7E-4B32-8361-FB0A8D41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E78-69A7-46D6-8D07-332A24226DE4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1EF473-017D-477C-8A56-850D6B1E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87E22A-7E99-4F5A-AC23-2F3ABBEF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86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6A1CF-EE8C-4E24-8305-4EE8F0F1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2CB607-529B-4F02-87F8-A90C64A4E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D1970C-C1C8-49B8-9701-7B814937B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923B9E-DBF9-459C-B052-96D9698F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995-0CA6-4DF8-A118-03341AA384BD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272ED-6FB3-49F0-993B-74901961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954496-3355-42D7-A614-4644BC28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17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ABB88F-026E-430B-9B6A-7D30A7A1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6DD761-EE1A-4B6A-ABA1-3E4589A7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BC068A-7796-47E2-91FA-22AD40F39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60ACF7E-704F-4857-A14E-47842F02B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132369-708C-40C9-8C4A-9E6C575AF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A7BC9F1-AF1A-4EA2-AC0A-4F7F9B86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C35F-30F0-41FB-8499-7BE81791CCBC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1BA218F-38BB-4776-8F2B-875B4C11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A54CB0-DEDE-444C-B3FE-255CEFCB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68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2BC04-207C-42E3-9FC1-946E12F2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8870D6-D4DE-40F2-A853-7E8FE093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6A2E-AA04-4092-B3B7-F8D5562F57E8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62E63B3-D37D-4EE5-A902-D0403A20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1ED54E-ED24-432F-BE74-E7424EB4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2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D64FB24-6B48-4853-947A-B96D9070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46A9-74CD-42F6-83AD-D3530956AE67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873D64-0047-4B43-B6E1-F5ACCB61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C26E08-DACF-4354-BC87-956CB8FB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0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D43076-3CF9-485C-955C-6496FFFC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2C4503-8197-4824-802F-3DB69F86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9CBFCF-FD43-47B5-89CB-2B42BB18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11E857-82CD-404D-BA1A-3ED07CFC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ADEC-156F-47EF-B98E-CEAA43FB5F8A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BF218E-B7F3-4BB5-813A-4CC1A427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465FE5-6F9F-4EDF-A967-D398856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D0F8EF-442B-489D-9520-A50489DD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204D024-66CA-41B5-8E58-E60EB3B3B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D527FC-1BCC-4920-A7C0-F829DF264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AA5F88-B3FD-474F-9B8A-165E25C6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04DF-3AA8-4CFF-B36D-51560E7A84AB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C88142-2EC4-4672-AB37-C7F0D79B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DA32EC-E0B7-412E-8F36-F9241B82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83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FFC25D-6FDE-4D9F-890D-7DD283EF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94F8D9-A504-45B4-BC7C-0F6E1F24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9B4654-C6F6-47C1-9670-A55F66982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0449-0647-46FF-9381-D7EFE2AEA4A8}" type="datetime1">
              <a:rPr lang="zh-TW" altLang="en-US" smtClean="0"/>
              <a:t>2022/12/25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4A7DB8-234F-4541-A6C4-6BA3A271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EB3CE7-44D8-42E2-A6A6-8D79E5C3E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AFA5-DC00-4514-AEC1-538E4D2DE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3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12basic.tp.edu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2basic.kl.edu.tw/" TargetMode="External"/><Relationship Id="rId4" Type="http://schemas.openxmlformats.org/officeDocument/2006/relationships/hyperlink" Target="https://se.ntpc.edu.tw/12basi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entry.edu.t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3D6D01AC-E697-4B7B-A381-A1EF87328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0"/>
            <a:ext cx="12190654" cy="6888254"/>
          </a:xfrm>
          <a:prstGeom prst="rect">
            <a:avLst/>
          </a:prstGeom>
        </p:spPr>
      </p:pic>
      <p:sp>
        <p:nvSpPr>
          <p:cNvPr id="16" name="圓角矩形 4">
            <a:extLst>
              <a:ext uri="{FF2B5EF4-FFF2-40B4-BE49-F238E27FC236}">
                <a16:creationId xmlns:a16="http://schemas.microsoft.com/office/drawing/2014/main" id="{E64134C3-1AFE-488F-AF66-924CCDF8ED6A}"/>
              </a:ext>
            </a:extLst>
          </p:cNvPr>
          <p:cNvSpPr/>
          <p:nvPr/>
        </p:nvSpPr>
        <p:spPr>
          <a:xfrm>
            <a:off x="497592" y="1307146"/>
            <a:ext cx="11153585" cy="22579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D98F8D39-CABF-4899-8D87-4FFACDFCDE28}"/>
              </a:ext>
            </a:extLst>
          </p:cNvPr>
          <p:cNvSpPr txBox="1">
            <a:spLocks/>
          </p:cNvSpPr>
          <p:nvPr/>
        </p:nvSpPr>
        <p:spPr>
          <a:xfrm>
            <a:off x="1274855" y="1307146"/>
            <a:ext cx="10419553" cy="2285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學年度基北區高級中等學校免試入學</a:t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相關管道說明及第一次志願模擬選填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8E5304-2FDB-4C5B-A3B7-1BE1228D53A0}"/>
              </a:ext>
            </a:extLst>
          </p:cNvPr>
          <p:cNvSpPr/>
          <p:nvPr/>
        </p:nvSpPr>
        <p:spPr>
          <a:xfrm>
            <a:off x="637427" y="4424813"/>
            <a:ext cx="8468139" cy="74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註冊組長 林聖清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3252177-DB74-4246-90EE-F9B07117B4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72FDFA9-9C54-4F52-8B25-22D939914A98}"/>
              </a:ext>
            </a:extLst>
          </p:cNvPr>
          <p:cNvSpPr txBox="1"/>
          <p:nvPr/>
        </p:nvSpPr>
        <p:spPr>
          <a:xfrm>
            <a:off x="1274855" y="114395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0199EF1-63D8-48EB-B6DB-86B3719768F5}"/>
              </a:ext>
            </a:extLst>
          </p:cNvPr>
          <p:cNvGrpSpPr/>
          <p:nvPr/>
        </p:nvGrpSpPr>
        <p:grpSpPr>
          <a:xfrm rot="11930134">
            <a:off x="116728" y="3049063"/>
            <a:ext cx="1112947" cy="907701"/>
            <a:chOff x="90736" y="5454667"/>
            <a:chExt cx="547734" cy="446723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610D6AB2-8522-4681-BE71-981C4843EE13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7DC2FDEA-2ED2-4ED6-B976-333A7A11E113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5F35726D-67DF-4527-A504-3755F42BF32E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3C3246C-2270-457C-8C64-AAEF087DC44D}"/>
              </a:ext>
            </a:extLst>
          </p:cNvPr>
          <p:cNvGrpSpPr/>
          <p:nvPr/>
        </p:nvGrpSpPr>
        <p:grpSpPr>
          <a:xfrm>
            <a:off x="11034755" y="1005718"/>
            <a:ext cx="901948" cy="735614"/>
            <a:chOff x="90736" y="5454667"/>
            <a:chExt cx="547734" cy="446723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2215AA3F-70E7-4A0E-8693-E43036BBC008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7B07705F-0A5E-4240-A3F4-498A9155FC71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3E115790-2FB1-4AD7-91AF-D9890C352AB5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5ED1DEFE-6835-47D9-B75E-FC16AEF0CE68}"/>
              </a:ext>
            </a:extLst>
          </p:cNvPr>
          <p:cNvGrpSpPr/>
          <p:nvPr/>
        </p:nvGrpSpPr>
        <p:grpSpPr>
          <a:xfrm>
            <a:off x="5841114" y="4456481"/>
            <a:ext cx="509769" cy="415759"/>
            <a:chOff x="90736" y="5454667"/>
            <a:chExt cx="547734" cy="446723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28F6E2A7-381C-4B6E-BDEA-99BE97FDFDF9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38FDDEBF-FD47-4850-ACD2-360BF3F8FD78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116C12EB-E70B-48CC-A59F-886DB958D062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488DB6CE-41CA-42B8-86C7-B9D2E075D851}"/>
              </a:ext>
            </a:extLst>
          </p:cNvPr>
          <p:cNvGrpSpPr/>
          <p:nvPr/>
        </p:nvGrpSpPr>
        <p:grpSpPr>
          <a:xfrm>
            <a:off x="3721646" y="5526202"/>
            <a:ext cx="509769" cy="415759"/>
            <a:chOff x="90736" y="5454667"/>
            <a:chExt cx="547734" cy="446723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DE985358-DB43-4E6D-A450-C96404FF49C9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1084901E-EC1A-42BA-BBC1-78BC76922412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678BE203-E4B8-4185-B6A0-2C1E8DD5F4C4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8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6E9AC6-B052-4A92-AE92-708DA9D2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514847"/>
            <a:ext cx="11566358" cy="504637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一、查詢對象：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參加基北區免試入學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（需符合報名資格，含變更就學區審核通過者）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查詢時間：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時～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（與基北區免試入學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正式志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願選填時間相同）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查詢網站：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基北區免試入學委員會網站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(https://ttk.entry.edu.tw/)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查詢方式：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以帳號、密碼登入查詢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AA5EB13-8999-4D0A-91BA-D589B526FB10}"/>
              </a:ext>
            </a:extLst>
          </p:cNvPr>
          <p:cNvSpPr txBox="1">
            <a:spLocks/>
          </p:cNvSpPr>
          <p:nvPr/>
        </p:nvSpPr>
        <p:spPr>
          <a:xfrm>
            <a:off x="8599184" y="556593"/>
            <a:ext cx="4944565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序位區間查詢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6F5CB9-AB63-44DB-B29D-F06E62D350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36D472E-56ED-467A-B6E8-03B60C42C063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</p:spTree>
    <p:extLst>
      <p:ext uri="{BB962C8B-B14F-4D97-AF65-F5344CB8AC3E}">
        <p14:creationId xmlns:p14="http://schemas.microsoft.com/office/powerpoint/2010/main" val="412379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38198B-A4B2-4CB4-AA48-2A217CC7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7" y="1230118"/>
            <a:ext cx="11790948" cy="54612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查詢資訊（學生個人的）： 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免試入學超額比序（未含志願序）個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序位之比率及累積人數區間（依教育部規定，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不得低於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，且人數不少於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預計查詢畫面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</a:pP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序位（不分性別）區間落在：</a:t>
            </a:r>
            <a:b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（人數：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０００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）～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Ｙ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（人數：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０００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</a:pP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男生（女生）的個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序位區間落在：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００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００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</a:pP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國中教育會考各科成績（等級、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標示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</a:pP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多元學習表現成績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本序位之計算係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以報名免試入學的學生人數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為主，已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扣除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經各入學管道錄取報到者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（如完全免試、優先免試、直升入學、專業群科甄選入學、國中技藝技能優良學生甄審入學、產業特殊需求類科優先入學、實用技能學程錄取報到者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等）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超額比序（會考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多元學習成績，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不含志願序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）的個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序位區間，把所有超額比序順次都納入比較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◎%</a:t>
            </a:r>
            <a:r>
              <a:rPr lang="zh-TW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為一區間單位、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另會分列男女人數。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9943CA-21C2-47A2-B787-089E88AEFA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27B2082-3D15-4B99-A89D-4514BADA48AA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63586F2-62AA-4870-BA95-A3034D1ABCE7}"/>
              </a:ext>
            </a:extLst>
          </p:cNvPr>
          <p:cNvSpPr txBox="1">
            <a:spLocks/>
          </p:cNvSpPr>
          <p:nvPr/>
        </p:nvSpPr>
        <p:spPr>
          <a:xfrm>
            <a:off x="8758989" y="389068"/>
            <a:ext cx="3433011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序位區間查詢</a:t>
            </a:r>
          </a:p>
        </p:txBody>
      </p:sp>
      <p:sp>
        <p:nvSpPr>
          <p:cNvPr id="7" name="七角星形 18">
            <a:extLst>
              <a:ext uri="{FF2B5EF4-FFF2-40B4-BE49-F238E27FC236}">
                <a16:creationId xmlns:a16="http://schemas.microsoft.com/office/drawing/2014/main" id="{4AF46E54-1777-41A2-BB05-FC47A4BC0C50}"/>
              </a:ext>
            </a:extLst>
          </p:cNvPr>
          <p:cNvSpPr/>
          <p:nvPr/>
        </p:nvSpPr>
        <p:spPr>
          <a:xfrm>
            <a:off x="7999301" y="2256640"/>
            <a:ext cx="3686564" cy="216548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只有學生可以查得到「個人序位」，學校無法代勞</a:t>
            </a:r>
          </a:p>
        </p:txBody>
      </p:sp>
    </p:spTree>
    <p:extLst>
      <p:ext uri="{BB962C8B-B14F-4D97-AF65-F5344CB8AC3E}">
        <p14:creationId xmlns:p14="http://schemas.microsoft.com/office/powerpoint/2010/main" val="2469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66E47E-7EE4-4989-A979-74B734F9C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25DAD3-5E10-4E0C-8178-1D404869C8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BD125C8-CB87-496E-BB45-252BF4887EDE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C2B2B6C-A2C3-4869-BEED-789D4F16CCCD}"/>
              </a:ext>
            </a:extLst>
          </p:cNvPr>
          <p:cNvSpPr txBox="1">
            <a:spLocks/>
          </p:cNvSpPr>
          <p:nvPr/>
        </p:nvSpPr>
        <p:spPr>
          <a:xfrm>
            <a:off x="8758989" y="389068"/>
            <a:ext cx="3433011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志願選填畫面</a:t>
            </a:r>
          </a:p>
        </p:txBody>
      </p:sp>
      <p:grpSp>
        <p:nvGrpSpPr>
          <p:cNvPr id="7" name="群組 3">
            <a:extLst>
              <a:ext uri="{FF2B5EF4-FFF2-40B4-BE49-F238E27FC236}">
                <a16:creationId xmlns:a16="http://schemas.microsoft.com/office/drawing/2014/main" id="{E340B45F-7330-4E66-9AB4-676FB4625C8C}"/>
              </a:ext>
            </a:extLst>
          </p:cNvPr>
          <p:cNvGrpSpPr>
            <a:grpSpLocks/>
          </p:cNvGrpSpPr>
          <p:nvPr/>
        </p:nvGrpSpPr>
        <p:grpSpPr bwMode="auto">
          <a:xfrm>
            <a:off x="981662" y="1149368"/>
            <a:ext cx="10228676" cy="5541963"/>
            <a:chOff x="323528" y="908720"/>
            <a:chExt cx="8568952" cy="579913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120396C-7272-49C5-B43C-EA31A4E6A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908720"/>
              <a:ext cx="8568952" cy="579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8B7E570-3412-42E9-8CF8-1D46A90771CB}"/>
                </a:ext>
              </a:extLst>
            </p:cNvPr>
            <p:cNvSpPr txBox="1"/>
            <p:nvPr/>
          </p:nvSpPr>
          <p:spPr>
            <a:xfrm>
              <a:off x="3563474" y="2451945"/>
              <a:ext cx="1368365" cy="386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中山女高</a:t>
              </a:r>
              <a:endPara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78F65B3-D0EC-4FC1-91EB-7B356ADF5DB1}"/>
                </a:ext>
              </a:extLst>
            </p:cNvPr>
            <p:cNvSpPr txBox="1"/>
            <p:nvPr/>
          </p:nvSpPr>
          <p:spPr>
            <a:xfrm>
              <a:off x="3563474" y="3501803"/>
              <a:ext cx="1368365" cy="386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大安高工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5653D7F-4DDE-4FC1-B9C8-0DBCFCFA9AC5}"/>
                </a:ext>
              </a:extLst>
            </p:cNvPr>
            <p:cNvSpPr txBox="1"/>
            <p:nvPr/>
          </p:nvSpPr>
          <p:spPr>
            <a:xfrm>
              <a:off x="3563474" y="5011804"/>
              <a:ext cx="1368365" cy="386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大同高中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2BC557B-9D63-4ACF-A1E9-7D32ABCA22C2}"/>
                </a:ext>
              </a:extLst>
            </p:cNvPr>
            <p:cNvSpPr txBox="1"/>
            <p:nvPr/>
          </p:nvSpPr>
          <p:spPr>
            <a:xfrm>
              <a:off x="3563474" y="6021794"/>
              <a:ext cx="1368365" cy="386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和平高中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826CC4D-357C-4E55-9799-0A83B280AE9B}"/>
                </a:ext>
              </a:extLst>
            </p:cNvPr>
            <p:cNvSpPr txBox="1"/>
            <p:nvPr/>
          </p:nvSpPr>
          <p:spPr>
            <a:xfrm>
              <a:off x="5939859" y="3463596"/>
              <a:ext cx="1008018" cy="368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機械科</a:t>
              </a:r>
            </a:p>
          </p:txBody>
        </p:sp>
        <p:sp>
          <p:nvSpPr>
            <p:cNvPr id="14" name="文字方塊 9">
              <a:extLst>
                <a:ext uri="{FF2B5EF4-FFF2-40B4-BE49-F238E27FC236}">
                  <a16:creationId xmlns:a16="http://schemas.microsoft.com/office/drawing/2014/main" id="{77627B1E-9497-4C17-9133-4B01E06BD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3933056"/>
              <a:ext cx="10081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8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模具科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D2D2A43-9957-4962-AFD7-D6CB63139719}"/>
                </a:ext>
              </a:extLst>
            </p:cNvPr>
            <p:cNvSpPr txBox="1"/>
            <p:nvPr/>
          </p:nvSpPr>
          <p:spPr>
            <a:xfrm>
              <a:off x="5939859" y="2451945"/>
              <a:ext cx="1008018" cy="370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普通科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61B569F-ADA6-4284-9EDB-E435AA9C197B}"/>
                </a:ext>
              </a:extLst>
            </p:cNvPr>
            <p:cNvSpPr txBox="1"/>
            <p:nvPr/>
          </p:nvSpPr>
          <p:spPr>
            <a:xfrm>
              <a:off x="6012880" y="4995193"/>
              <a:ext cx="1008018" cy="370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普通科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AA30001-0BF9-4FE1-B0AC-ECE6AA0020DD}"/>
                </a:ext>
              </a:extLst>
            </p:cNvPr>
            <p:cNvSpPr txBox="1"/>
            <p:nvPr/>
          </p:nvSpPr>
          <p:spPr>
            <a:xfrm>
              <a:off x="6012880" y="6045051"/>
              <a:ext cx="1008018" cy="368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普通科</a:t>
              </a:r>
            </a:p>
          </p:txBody>
        </p:sp>
      </p:grpSp>
      <p:sp>
        <p:nvSpPr>
          <p:cNvPr id="18" name="七角星形 18">
            <a:extLst>
              <a:ext uri="{FF2B5EF4-FFF2-40B4-BE49-F238E27FC236}">
                <a16:creationId xmlns:a16="http://schemas.microsoft.com/office/drawing/2014/main" id="{2CB04C4A-9CC3-4F01-9B60-F5855D175C70}"/>
              </a:ext>
            </a:extLst>
          </p:cNvPr>
          <p:cNvSpPr/>
          <p:nvPr/>
        </p:nvSpPr>
        <p:spPr>
          <a:xfrm>
            <a:off x="5583271" y="243330"/>
            <a:ext cx="3050360" cy="1430889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技術型高中，連續選擇同校多科，可算同一志願</a:t>
            </a:r>
          </a:p>
        </p:txBody>
      </p:sp>
    </p:spTree>
    <p:extLst>
      <p:ext uri="{BB962C8B-B14F-4D97-AF65-F5344CB8AC3E}">
        <p14:creationId xmlns:p14="http://schemas.microsoft.com/office/powerpoint/2010/main" val="31684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F02BFAE-5D22-43EA-8BD3-D15D45A62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796" y="895087"/>
            <a:ext cx="4337380" cy="5866327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0D3DB57-FC8B-4949-9D14-FD480E3C1207}"/>
              </a:ext>
            </a:extLst>
          </p:cNvPr>
          <p:cNvSpPr txBox="1">
            <a:spLocks/>
          </p:cNvSpPr>
          <p:nvPr/>
        </p:nvSpPr>
        <p:spPr>
          <a:xfrm>
            <a:off x="8454189" y="389068"/>
            <a:ext cx="3737811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草稿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15BE19-F19A-45D0-8E40-D45E9062A9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D2EE0BD-91DA-4F68-BCD3-1ED15D06DD4A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ACA2DD2-F113-4054-8945-2B390C1666BA}"/>
              </a:ext>
            </a:extLst>
          </p:cNvPr>
          <p:cNvSpPr txBox="1"/>
          <p:nvPr/>
        </p:nvSpPr>
        <p:spPr>
          <a:xfrm>
            <a:off x="7306811" y="2237028"/>
            <a:ext cx="46910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有「草稿」浮水印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印出仍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修改志願序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81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30BA1A8-02F3-4CE3-8585-87AA686FDA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9391568-86FE-4B39-8617-170E3A9F2B3B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A16CC34-7CF2-4C33-A39E-7224272A7D4A}"/>
              </a:ext>
            </a:extLst>
          </p:cNvPr>
          <p:cNvSpPr txBox="1">
            <a:spLocks/>
          </p:cNvSpPr>
          <p:nvPr/>
        </p:nvSpPr>
        <p:spPr>
          <a:xfrm>
            <a:off x="8454189" y="389068"/>
            <a:ext cx="3737811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模擬用表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BEA51C4-3933-4C51-B7ED-99B8895B8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5832" y="997666"/>
            <a:ext cx="4337380" cy="58155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7792E86-27CD-4A92-8D4C-3DAF1B37C89C}"/>
              </a:ext>
            </a:extLst>
          </p:cNvPr>
          <p:cNvSpPr txBox="1"/>
          <p:nvPr/>
        </p:nvSpPr>
        <p:spPr>
          <a:xfrm>
            <a:off x="7457982" y="1708521"/>
            <a:ext cx="433738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有「模擬用」浮水印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在模擬階段，列印後不可修改志願序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無檢核條碼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(MD5)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無家長簽名欄位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4219D5E6-0215-4B16-9147-A17C472C7003}"/>
              </a:ext>
            </a:extLst>
          </p:cNvPr>
          <p:cNvCxnSpPr>
            <a:cxnSpLocks/>
          </p:cNvCxnSpPr>
          <p:nvPr/>
        </p:nvCxnSpPr>
        <p:spPr>
          <a:xfrm flipH="1" flipV="1">
            <a:off x="3959525" y="1319842"/>
            <a:ext cx="3604948" cy="21824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5BADD34-916C-41D3-BE7E-16DC6DC75DA6}"/>
              </a:ext>
            </a:extLst>
          </p:cNvPr>
          <p:cNvCxnSpPr>
            <a:cxnSpLocks/>
          </p:cNvCxnSpPr>
          <p:nvPr/>
        </p:nvCxnSpPr>
        <p:spPr>
          <a:xfrm flipH="1">
            <a:off x="5394121" y="3999813"/>
            <a:ext cx="2170352" cy="2691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3047C7-17D0-4E4D-BF36-99CB596F51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D9B0864-6CA7-4225-A151-7D236CC07539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BAA58AA-E6F3-4C38-89A1-828F97EB2753}"/>
              </a:ext>
            </a:extLst>
          </p:cNvPr>
          <p:cNvSpPr txBox="1">
            <a:spLocks/>
          </p:cNvSpPr>
          <p:nvPr/>
        </p:nvSpPr>
        <p:spPr>
          <a:xfrm>
            <a:off x="8254767" y="389068"/>
            <a:ext cx="3937233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正式報名表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F1296D1-FDF7-4149-ACC9-7AFB3C7A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12" y="997666"/>
            <a:ext cx="4796287" cy="5812597"/>
          </a:xfrm>
          <a:prstGeom prst="rect">
            <a:avLst/>
          </a:prstGeom>
        </p:spPr>
      </p:pic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EC9EFDA5-C6E1-4A2C-85CE-73B36ED786D4}"/>
              </a:ext>
            </a:extLst>
          </p:cNvPr>
          <p:cNvSpPr/>
          <p:nvPr/>
        </p:nvSpPr>
        <p:spPr>
          <a:xfrm>
            <a:off x="2711116" y="5983705"/>
            <a:ext cx="5117431" cy="826558"/>
          </a:xfrm>
          <a:prstGeom prst="wedgeRectCallout">
            <a:avLst>
              <a:gd name="adj1" fmla="val 54356"/>
              <a:gd name="adj2" fmla="val -383948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C4E9D2-806B-4BB0-BBB4-39E010A29903}"/>
              </a:ext>
            </a:extLst>
          </p:cNvPr>
          <p:cNvSpPr txBox="1"/>
          <p:nvPr/>
        </p:nvSpPr>
        <p:spPr>
          <a:xfrm>
            <a:off x="8254767" y="2118266"/>
            <a:ext cx="27271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正式報名表有簽名欄位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219F3A-D3CC-483A-B8E3-0A8167BCA57B}"/>
              </a:ext>
            </a:extLst>
          </p:cNvPr>
          <p:cNvSpPr txBox="1"/>
          <p:nvPr/>
        </p:nvSpPr>
        <p:spPr>
          <a:xfrm>
            <a:off x="233082" y="5174551"/>
            <a:ext cx="3541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家長雙方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或監護人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303C598F-E8BC-49FB-874D-BFF88361364F}"/>
              </a:ext>
            </a:extLst>
          </p:cNvPr>
          <p:cNvCxnSpPr>
            <a:stCxn id="9" idx="2"/>
          </p:cNvCxnSpPr>
          <p:nvPr/>
        </p:nvCxnSpPr>
        <p:spPr>
          <a:xfrm>
            <a:off x="2003612" y="5636216"/>
            <a:ext cx="1026459" cy="8631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BA5245-1C55-4B49-AB05-8E20DEF19DAB}"/>
              </a:ext>
            </a:extLst>
          </p:cNvPr>
          <p:cNvSpPr txBox="1"/>
          <p:nvPr/>
        </p:nvSpPr>
        <p:spPr>
          <a:xfrm>
            <a:off x="8162731" y="5174551"/>
            <a:ext cx="250288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國中承辦人簽章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5142D26-8DC5-46BC-B87F-E134C4D863EF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593106" y="5636216"/>
            <a:ext cx="1821065" cy="7556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ED6BAC0-424A-4EBA-8E6D-8EE042BA1B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F294F25-794B-4802-8F97-799BCCFE1E6A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grpSp>
        <p:nvGrpSpPr>
          <p:cNvPr id="7" name="群組 2">
            <a:extLst>
              <a:ext uri="{FF2B5EF4-FFF2-40B4-BE49-F238E27FC236}">
                <a16:creationId xmlns:a16="http://schemas.microsoft.com/office/drawing/2014/main" id="{6B3B6FA4-17A5-4866-A4B1-E25FB7EE7E83}"/>
              </a:ext>
            </a:extLst>
          </p:cNvPr>
          <p:cNvGrpSpPr>
            <a:grpSpLocks/>
          </p:cNvGrpSpPr>
          <p:nvPr/>
        </p:nvGrpSpPr>
        <p:grpSpPr bwMode="auto">
          <a:xfrm>
            <a:off x="1407862" y="1060962"/>
            <a:ext cx="7269163" cy="5449887"/>
            <a:chOff x="1584035" y="995643"/>
            <a:chExt cx="7270033" cy="544976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086885E-DE66-416B-ABF2-7A54A35A947E}"/>
                </a:ext>
              </a:extLst>
            </p:cNvPr>
            <p:cNvSpPr/>
            <p:nvPr/>
          </p:nvSpPr>
          <p:spPr bwMode="auto">
            <a:xfrm>
              <a:off x="1584035" y="3821328"/>
              <a:ext cx="7270033" cy="7921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國中教育會考網站</a:t>
              </a:r>
              <a:endParaRPr kumimoji="0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https://cap.nace.edu.tw/</a:t>
              </a:r>
              <a:endParaRPr kumimoji="0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AC78D5C-445C-429A-A02E-6A9D94B2FBF0}"/>
                </a:ext>
              </a:extLst>
            </p:cNvPr>
            <p:cNvSpPr/>
            <p:nvPr/>
          </p:nvSpPr>
          <p:spPr bwMode="auto">
            <a:xfrm>
              <a:off x="1584035" y="1932247"/>
              <a:ext cx="7270033" cy="7921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教育部</a:t>
              </a:r>
              <a:r>
                <a:rPr lang="en-US" altLang="zh-TW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108</a:t>
              </a:r>
              <a:r>
                <a:rPr lang="zh-TW" altLang="en-US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課綱資訊網｜十二年國民基本教育</a:t>
              </a:r>
              <a:r>
                <a:rPr lang="en-US" altLang="zh-TW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https://12basic.pro.k12ea.gov.tw/</a:t>
              </a:r>
              <a:endParaRPr kumimoji="0"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82BFC5-951E-4B0D-A3FC-8CA7FD4B7C51}"/>
                </a:ext>
              </a:extLst>
            </p:cNvPr>
            <p:cNvSpPr/>
            <p:nvPr/>
          </p:nvSpPr>
          <p:spPr bwMode="auto">
            <a:xfrm>
              <a:off x="1584035" y="995643"/>
              <a:ext cx="7270033" cy="7921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112</a:t>
              </a:r>
              <a:r>
                <a:rPr kumimoji="0" lang="zh-TW" altLang="en-US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年國中畢業生適性入學宣導網站</a:t>
              </a:r>
              <a:endParaRPr kumimoji="0"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https://adapt-k12ea.pro.k12ea.gov.tw/</a:t>
              </a:r>
              <a:endParaRPr kumimoji="0" lang="zh-TW" altLang="en-US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1017443-A724-4C2B-8D06-CE6507E82052}"/>
                </a:ext>
              </a:extLst>
            </p:cNvPr>
            <p:cNvSpPr/>
            <p:nvPr/>
          </p:nvSpPr>
          <p:spPr bwMode="auto">
            <a:xfrm>
              <a:off x="1584037" y="4739269"/>
              <a:ext cx="7270031" cy="1706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十二年國民基本教育資訊網</a:t>
              </a:r>
              <a:endParaRPr kumimoji="0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臺北市</a:t>
              </a:r>
              <a:r>
                <a:rPr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hlinkClick r:id="rId3"/>
                </a:rPr>
                <a:t>https://12basic.tp.edu.tw/</a:t>
              </a:r>
              <a:r>
                <a:rPr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）</a:t>
              </a:r>
              <a:endParaRPr kumimoji="0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 新北市</a:t>
              </a:r>
              <a:r>
                <a:rPr kumimoji="0"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hlinkClick r:id="rId4"/>
                </a:rPr>
                <a:t>https://se.ntpc.edu.tw/12basic</a:t>
              </a:r>
              <a:r>
                <a:rPr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）</a:t>
              </a:r>
              <a:endParaRPr kumimoji="0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基隆市</a:t>
              </a:r>
              <a:r>
                <a:rPr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hlinkClick r:id="rId5"/>
                </a:rPr>
                <a:t>https://12basic.kl.edu.tw/</a:t>
              </a:r>
              <a:r>
                <a:rPr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）</a:t>
              </a:r>
              <a:endPara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95D157F-9A54-457B-AF47-AD90D49CFABB}"/>
                </a:ext>
              </a:extLst>
            </p:cNvPr>
            <p:cNvSpPr/>
            <p:nvPr/>
          </p:nvSpPr>
          <p:spPr bwMode="auto">
            <a:xfrm>
              <a:off x="1584037" y="2867305"/>
              <a:ext cx="7270031" cy="79216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全國高級中等學校及五專資訊網</a:t>
              </a:r>
              <a:endParaRPr kumimoji="0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https://adapt-inf.pro.k12ea.gov.tw/</a:t>
              </a:r>
              <a:endParaRPr kumimoji="0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3" name="標題 1">
            <a:extLst>
              <a:ext uri="{FF2B5EF4-FFF2-40B4-BE49-F238E27FC236}">
                <a16:creationId xmlns:a16="http://schemas.microsoft.com/office/drawing/2014/main" id="{7B96952E-4F5F-4771-AE2E-0C0D1B4D53EE}"/>
              </a:ext>
            </a:extLst>
          </p:cNvPr>
          <p:cNvSpPr txBox="1">
            <a:spLocks/>
          </p:cNvSpPr>
          <p:nvPr/>
        </p:nvSpPr>
        <p:spPr>
          <a:xfrm>
            <a:off x="8454189" y="389068"/>
            <a:ext cx="3737811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多元入學諮詢管道</a:t>
            </a:r>
          </a:p>
        </p:txBody>
      </p:sp>
    </p:spTree>
    <p:extLst>
      <p:ext uri="{BB962C8B-B14F-4D97-AF65-F5344CB8AC3E}">
        <p14:creationId xmlns:p14="http://schemas.microsoft.com/office/powerpoint/2010/main" val="963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0F893F-2181-47E2-A406-339D0FEC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E7C0BA-9D98-4C31-B9B5-2F74CF972C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B90B19C-DD76-41E5-BEE8-8EA24F9E98D5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CCEAC-6D5A-4326-8A2B-FA599ACEDD50}"/>
              </a:ext>
            </a:extLst>
          </p:cNvPr>
          <p:cNvSpPr txBox="1">
            <a:spLocks/>
          </p:cNvSpPr>
          <p:nvPr/>
        </p:nvSpPr>
        <p:spPr>
          <a:xfrm>
            <a:off x="1715754" y="2631366"/>
            <a:ext cx="8760491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學年度相關入學管道說明</a:t>
            </a:r>
          </a:p>
        </p:txBody>
      </p:sp>
    </p:spTree>
    <p:extLst>
      <p:ext uri="{BB962C8B-B14F-4D97-AF65-F5344CB8AC3E}">
        <p14:creationId xmlns:p14="http://schemas.microsoft.com/office/powerpoint/2010/main" val="169892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3047C7-17D0-4E4D-BF36-99CB596F51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D9B0864-6CA7-4225-A151-7D236CC07539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BAA58AA-E6F3-4C38-89A1-828F97EB2753}"/>
              </a:ext>
            </a:extLst>
          </p:cNvPr>
          <p:cNvSpPr txBox="1">
            <a:spLocks/>
          </p:cNvSpPr>
          <p:nvPr/>
        </p:nvSpPr>
        <p:spPr>
          <a:xfrm>
            <a:off x="8357937" y="389068"/>
            <a:ext cx="3834063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學習區完全免試入學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AFAEF9-77FD-46AB-BFF2-52D1636E1D8C}"/>
              </a:ext>
            </a:extLst>
          </p:cNvPr>
          <p:cNvSpPr/>
          <p:nvPr/>
        </p:nvSpPr>
        <p:spPr>
          <a:xfrm>
            <a:off x="336884" y="1037019"/>
            <a:ext cx="11646569" cy="52061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ea1ChtPeriod"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招生對象：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學習區對應國中應屆畢業生。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ea1ChtPeriod"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招生學校：</a:t>
            </a:r>
            <a:endParaRPr lang="en-US" altLang="zh-TW" sz="2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單點型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臺北市私立育達高中、臺北市私立喬治工商、臺北市私立強恕高中、臺北市私立景文高中、臺北市私立泰北高中、臺北市私立惇敍工商、臺北市私立協和祐德高中、臺北市私立金甌女中、臺北市私立東方工商、新北市立金山高中、新北市私立南強工商、新北市私立穀保家商、新北市立瑞芳高工、新北市私立及人高中、新北市私立醒吾高中、新北市私立莊敬工家、新北市私立光啟高中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ct val="0"/>
              </a:spcBef>
              <a:buFontTx/>
              <a:buAutoNum type="arabicPeriod"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區域型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雙溪高中、新北市私立中華商海、國立基隆女中、國立基隆高中、基隆市立中山高中、國立海大附中、國立基隆商工、基隆市立暖暖高中、基隆市立八斗高中、基隆市私立二信高中、基隆市私立光隆家商、基隆市私立培德工家、基隆市私立聖心高中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ea1ChtPeriod"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報名原則：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依試辦學習區完全免試入學簡章報名。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ea1ChtPeriod"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錄取規準：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不採計國中教育會考。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4D210B-1F7C-456D-83FB-1CBB78A8FA9F}"/>
              </a:ext>
            </a:extLst>
          </p:cNvPr>
          <p:cNvSpPr/>
          <p:nvPr/>
        </p:nvSpPr>
        <p:spPr>
          <a:xfrm>
            <a:off x="8581937" y="5820981"/>
            <a:ext cx="4085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◆正確招生學校與名額請以簡章為主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5532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8525937-F94B-4EC6-876E-A7B9F2455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06" y="1228487"/>
            <a:ext cx="8632954" cy="544552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2E7C0BA-9D98-4C31-B9B5-2F74CF972C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B90B19C-DD76-41E5-BEE8-8EA24F9E98D5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88AA4D3-2F30-43C5-8420-E891D60D9D66}"/>
              </a:ext>
            </a:extLst>
          </p:cNvPr>
          <p:cNvSpPr txBox="1">
            <a:spLocks/>
          </p:cNvSpPr>
          <p:nvPr/>
        </p:nvSpPr>
        <p:spPr>
          <a:xfrm>
            <a:off x="7315200" y="389068"/>
            <a:ext cx="487680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特色招生考試分發入學學校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014CE3-688E-40E8-81CB-DA5ED698709E}"/>
              </a:ext>
            </a:extLst>
          </p:cNvPr>
          <p:cNvSpPr/>
          <p:nvPr/>
        </p:nvSpPr>
        <p:spPr>
          <a:xfrm>
            <a:off x="9127547" y="4593381"/>
            <a:ext cx="2752125" cy="189949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相關資訊：</a:t>
            </a:r>
            <a:endParaRPr lang="en-US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、正確招生名額請以簡章為主。</a:t>
            </a:r>
            <a:endParaRPr lang="en-US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、請見海大附中、師大附中、西松高中、中正高中學校網頁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53D358-E891-493B-BA20-B81A5D3E8628}"/>
              </a:ext>
            </a:extLst>
          </p:cNvPr>
          <p:cNvSpPr txBox="1"/>
          <p:nvPr/>
        </p:nvSpPr>
        <p:spPr>
          <a:xfrm>
            <a:off x="6914147" y="4015419"/>
            <a:ext cx="19571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文本分析測驗</a:t>
            </a:r>
            <a:b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資料判讀測驗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14A4513-2262-4363-9CBB-A500EDBF5D06}"/>
              </a:ext>
            </a:extLst>
          </p:cNvPr>
          <p:cNvSpPr txBox="1"/>
          <p:nvPr/>
        </p:nvSpPr>
        <p:spPr>
          <a:xfrm>
            <a:off x="6914148" y="5190828"/>
            <a:ext cx="19571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句意解析測驗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訊息判別測驗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創意思考測驗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053D358-E891-493B-BA20-B81A5D3E8628}"/>
              </a:ext>
            </a:extLst>
          </p:cNvPr>
          <p:cNvSpPr txBox="1"/>
          <p:nvPr/>
        </p:nvSpPr>
        <p:spPr>
          <a:xfrm>
            <a:off x="1743960" y="4353973"/>
            <a:ext cx="35821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國際文憑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IBDP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雙語實驗班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53D358-E891-493B-BA20-B81A5D3E8628}"/>
              </a:ext>
            </a:extLst>
          </p:cNvPr>
          <p:cNvSpPr txBox="1"/>
          <p:nvPr/>
        </p:nvSpPr>
        <p:spPr>
          <a:xfrm>
            <a:off x="1612193" y="5263632"/>
            <a:ext cx="371395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國際文憑移動力課程實驗班－大學預科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(IBDP)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053D358-E891-493B-BA20-B81A5D3E8628}"/>
              </a:ext>
            </a:extLst>
          </p:cNvPr>
          <p:cNvSpPr txBox="1"/>
          <p:nvPr/>
        </p:nvSpPr>
        <p:spPr>
          <a:xfrm>
            <a:off x="1362330" y="6206491"/>
            <a:ext cx="421367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國際文憑移動力課程實驗班－生涯發展路向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(IBCP)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7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064962072"/>
              </p:ext>
            </p:extLst>
          </p:nvPr>
        </p:nvGraphicFramePr>
        <p:xfrm>
          <a:off x="1274855" y="1204544"/>
          <a:ext cx="9778156" cy="477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3D738BF7-6A77-4F6C-B474-5D1591ED30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9FE8DE9-27CE-4E47-B4B1-78A1F90A4660}"/>
              </a:ext>
            </a:extLst>
          </p:cNvPr>
          <p:cNvSpPr txBox="1"/>
          <p:nvPr/>
        </p:nvSpPr>
        <p:spPr>
          <a:xfrm>
            <a:off x="1274855" y="114395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BAC9043D-5B03-430F-B8FB-04D0DAFA6887}"/>
              </a:ext>
            </a:extLst>
          </p:cNvPr>
          <p:cNvSpPr txBox="1">
            <a:spLocks/>
          </p:cNvSpPr>
          <p:nvPr/>
        </p:nvSpPr>
        <p:spPr>
          <a:xfrm>
            <a:off x="9140686" y="297441"/>
            <a:ext cx="335280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99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86DCA68B-2843-4F84-901E-A2EC919DC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933592"/>
              </p:ext>
            </p:extLst>
          </p:nvPr>
        </p:nvGraphicFramePr>
        <p:xfrm>
          <a:off x="949364" y="1204544"/>
          <a:ext cx="10038115" cy="4631478"/>
        </p:xfrm>
        <a:graphic>
          <a:graphicData uri="http://schemas.openxmlformats.org/drawingml/2006/table">
            <a:tbl>
              <a:tblPr/>
              <a:tblGrid>
                <a:gridCol w="1739358">
                  <a:extLst>
                    <a:ext uri="{9D8B030D-6E8A-4147-A177-3AD203B41FA5}">
                      <a16:colId xmlns:a16="http://schemas.microsoft.com/office/drawing/2014/main" val="3782581878"/>
                    </a:ext>
                  </a:extLst>
                </a:gridCol>
                <a:gridCol w="814461">
                  <a:extLst>
                    <a:ext uri="{9D8B030D-6E8A-4147-A177-3AD203B41FA5}">
                      <a16:colId xmlns:a16="http://schemas.microsoft.com/office/drawing/2014/main" val="650481650"/>
                    </a:ext>
                  </a:extLst>
                </a:gridCol>
                <a:gridCol w="7484296">
                  <a:extLst>
                    <a:ext uri="{9D8B030D-6E8A-4147-A177-3AD203B41FA5}">
                      <a16:colId xmlns:a16="http://schemas.microsoft.com/office/drawing/2014/main" val="2086007768"/>
                    </a:ext>
                  </a:extLst>
                </a:gridCol>
              </a:tblGrid>
              <a:tr h="512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縣市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校名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387268"/>
                  </a:ext>
                </a:extLst>
              </a:tr>
              <a:tr h="512144">
                <a:tc rowSpan="6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臺北市私立開南高級中等學校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96940"/>
                  </a:ext>
                </a:extLst>
              </a:tr>
              <a:tr h="4919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臺北市私立開平餐飲職業學校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01825"/>
                  </a:ext>
                </a:extLst>
              </a:tr>
              <a:tr h="562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臺北市立大安高級工業職業學校進修部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71887"/>
                  </a:ext>
                </a:extLst>
              </a:tr>
              <a:tr h="4919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臺北市立士林高級商業職業學校進修部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35047"/>
                  </a:ext>
                </a:extLst>
              </a:tr>
              <a:tr h="4919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臺北市私立喬治高級工商職業學校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7657"/>
                  </a:ext>
                </a:extLst>
              </a:tr>
              <a:tr h="5847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臺北市私立華岡藝術學校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29026"/>
                  </a:ext>
                </a:extLst>
              </a:tr>
              <a:tr h="491981">
                <a:tc rowSpan="2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新北市私立莊敬高級工業家事職業學校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015731"/>
                  </a:ext>
                </a:extLst>
              </a:tr>
              <a:tr h="4919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新北市立樟樹國際實創高級中等學校</a:t>
                      </a:r>
                    </a:p>
                  </a:txBody>
                  <a:tcPr marL="35257" marR="352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75826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F2E7C0BA-9D98-4C31-B9B5-2F74CF972C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B90B19C-DD76-41E5-BEE8-8EA24F9E98D5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464B10B-913C-4725-B0CE-836EEDB44C51}"/>
              </a:ext>
            </a:extLst>
          </p:cNvPr>
          <p:cNvSpPr txBox="1">
            <a:spLocks/>
          </p:cNvSpPr>
          <p:nvPr/>
        </p:nvSpPr>
        <p:spPr>
          <a:xfrm>
            <a:off x="7555831" y="389068"/>
            <a:ext cx="4636169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技術型及單科型學校獨招</a:t>
            </a:r>
          </a:p>
        </p:txBody>
      </p:sp>
    </p:spTree>
    <p:extLst>
      <p:ext uri="{BB962C8B-B14F-4D97-AF65-F5344CB8AC3E}">
        <p14:creationId xmlns:p14="http://schemas.microsoft.com/office/powerpoint/2010/main" val="78214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867D4B8-6713-4D86-BBCC-4EB191834C40}"/>
              </a:ext>
            </a:extLst>
          </p:cNvPr>
          <p:cNvSpPr txBox="1">
            <a:spLocks/>
          </p:cNvSpPr>
          <p:nvPr/>
        </p:nvSpPr>
        <p:spPr>
          <a:xfrm>
            <a:off x="8446660" y="297441"/>
            <a:ext cx="374534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相關入學管道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D53F57E-013D-471C-A6AD-6BCB621A9F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F6CF31-F427-495F-A34B-90B60523A53A}"/>
              </a:ext>
            </a:extLst>
          </p:cNvPr>
          <p:cNvSpPr txBox="1"/>
          <p:nvPr/>
        </p:nvSpPr>
        <p:spPr>
          <a:xfrm>
            <a:off x="1274855" y="114395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B986A0BF-042A-4AFB-A0EE-65FA0D1AF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7" y="1131102"/>
            <a:ext cx="11369665" cy="5636510"/>
          </a:xfrm>
        </p:spPr>
      </p:pic>
    </p:spTree>
    <p:extLst>
      <p:ext uri="{BB962C8B-B14F-4D97-AF65-F5344CB8AC3E}">
        <p14:creationId xmlns:p14="http://schemas.microsoft.com/office/powerpoint/2010/main" val="322884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2E7C0BA-9D98-4C31-B9B5-2F74CF972C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B90B19C-DD76-41E5-BEE8-8EA24F9E98D5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80CCEAC-6D5A-4326-8A2B-FA599ACEDD50}"/>
              </a:ext>
            </a:extLst>
          </p:cNvPr>
          <p:cNvSpPr txBox="1">
            <a:spLocks/>
          </p:cNvSpPr>
          <p:nvPr/>
        </p:nvSpPr>
        <p:spPr>
          <a:xfrm>
            <a:off x="1715754" y="2631366"/>
            <a:ext cx="8760491" cy="2486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學年度基北區免試入學</a:t>
            </a:r>
            <a:br>
              <a:rPr lang="en-US" altLang="zh-TW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重要日程表</a:t>
            </a:r>
          </a:p>
        </p:txBody>
      </p:sp>
    </p:spTree>
    <p:extLst>
      <p:ext uri="{BB962C8B-B14F-4D97-AF65-F5344CB8AC3E}">
        <p14:creationId xmlns:p14="http://schemas.microsoft.com/office/powerpoint/2010/main" val="33106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74164"/>
              </p:ext>
            </p:extLst>
          </p:nvPr>
        </p:nvGraphicFramePr>
        <p:xfrm>
          <a:off x="419100" y="1204544"/>
          <a:ext cx="11569699" cy="4150192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重要工作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備註欄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111.12.26(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時～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112.1.13(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基北區第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次國民中學學生志願模擬選填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112.3.28(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時～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112.4.12(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基北區第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次國民中學學生志願模擬選填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112.4.28(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112.5.5(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變更就學區申請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112.6.12(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112.6.20(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kumimoji="0" lang="en-US" altLang="zh-TW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基北區</a:t>
                      </a:r>
                      <a:r>
                        <a:rPr kumimoji="0" lang="zh-TW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kumimoji="0" lang="zh-TW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kumimoji="0" lang="zh-TW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國民中學學生志願模擬選填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112.6.21(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 </a:t>
                      </a:r>
                      <a:endParaRPr kumimoji="0" lang="en-US" altLang="zh-TW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112.6.29(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kumimoji="0" lang="en-US" altLang="zh-TW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基北區公告免試入學實際招生名額、開放個人序位查詢及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</a:t>
                      </a:r>
                      <a:r>
                        <a:rPr kumimoji="0" lang="zh-TW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志願選填</a:t>
                      </a:r>
                      <a:endParaRPr kumimoji="0" lang="zh-TW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112.7.11(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kumimoji="0" lang="en-US" altLang="zh-TW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kumimoji="0" lang="en-US" altLang="zh-TW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基北區高級中等學校免試入學錄取公告</a:t>
                      </a:r>
                    </a:p>
                  </a:txBody>
                  <a:tcPr marL="68580" marR="68580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標題 1">
            <a:extLst>
              <a:ext uri="{FF2B5EF4-FFF2-40B4-BE49-F238E27FC236}">
                <a16:creationId xmlns:a16="http://schemas.microsoft.com/office/drawing/2014/main" id="{E1549E1D-15B9-4E86-8034-B28F11211D8E}"/>
              </a:ext>
            </a:extLst>
          </p:cNvPr>
          <p:cNvSpPr txBox="1">
            <a:spLocks/>
          </p:cNvSpPr>
          <p:nvPr/>
        </p:nvSpPr>
        <p:spPr>
          <a:xfrm>
            <a:off x="6734090" y="389068"/>
            <a:ext cx="545791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基北區免試入學重要日程表</a:t>
            </a:r>
            <a:endParaRPr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13FBD0C-AE7B-4E61-BBB2-64D129E0FC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C18931-ACC6-4473-AC30-AD2A9C451700}"/>
              </a:ext>
            </a:extLst>
          </p:cNvPr>
          <p:cNvSpPr txBox="1"/>
          <p:nvPr/>
        </p:nvSpPr>
        <p:spPr>
          <a:xfrm>
            <a:off x="1120533" y="166669"/>
            <a:ext cx="43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</p:spTree>
    <p:extLst>
      <p:ext uri="{BB962C8B-B14F-4D97-AF65-F5344CB8AC3E}">
        <p14:creationId xmlns:p14="http://schemas.microsoft.com/office/powerpoint/2010/main" val="147761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5AD588-0E9B-4B7C-9917-72B7C58BC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模擬志願選填</a:t>
            </a:r>
          </a:p>
        </p:txBody>
      </p:sp>
    </p:spTree>
    <p:extLst>
      <p:ext uri="{BB962C8B-B14F-4D97-AF65-F5344CB8AC3E}">
        <p14:creationId xmlns:p14="http://schemas.microsoft.com/office/powerpoint/2010/main" val="387956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863EA-4E33-459D-BA7B-35CA51F6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93" y="224972"/>
            <a:ext cx="4017264" cy="649859"/>
          </a:xfrm>
        </p:spPr>
        <p:txBody>
          <a:bodyPr>
            <a:normAutofit/>
          </a:bodyPr>
          <a:lstStyle/>
          <a:p>
            <a:r>
              <a:rPr lang="zh-TW" altLang="en-US" sz="3600" b="0" i="0" u="none" strike="noStrike" baseline="0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免試系統操作流程</a:t>
            </a:r>
            <a:endParaRPr lang="zh-TW" altLang="en-US" sz="72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F93D503-4704-4E69-967C-DB77537D6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733" y="804672"/>
            <a:ext cx="3375889" cy="588499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F5465F9-F061-424C-B9C7-3B0D97105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338" y="638865"/>
            <a:ext cx="3467400" cy="6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0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DDDB416-FDC3-43D0-9FD9-906F8C99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71" y="209294"/>
            <a:ext cx="10079373" cy="64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8BDF3C2-049B-47A4-A2C7-B9AE23E6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648" y="184239"/>
            <a:ext cx="8584999" cy="648952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210C20-6E79-46AB-A68C-E1C745EB44AC}"/>
              </a:ext>
            </a:extLst>
          </p:cNvPr>
          <p:cNvSpPr txBox="1"/>
          <p:nvPr/>
        </p:nvSpPr>
        <p:spPr>
          <a:xfrm>
            <a:off x="274320" y="310896"/>
            <a:ext cx="3183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011399</a:t>
            </a:r>
            <a:b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帳號：身分證字號。</a:t>
            </a:r>
            <a:b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範例：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A123456789 </a:t>
            </a:r>
            <a:b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出生年月日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:2022/01/01 </a:t>
            </a:r>
          </a:p>
          <a:p>
            <a:endParaRPr lang="en-US" altLang="zh-TW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b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預設為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身分證末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碼加上出生月日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碼。</a:t>
            </a:r>
            <a:b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範例：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67890101</a:t>
            </a:r>
          </a:p>
          <a:p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800" b="0" i="0" u="none" strike="noStrike" baseline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218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CF059FC-A954-4FAE-A840-7D8253EA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16" y="265176"/>
            <a:ext cx="9890770" cy="402957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CF4AD7C-98DF-4440-8307-4EFA22CDFAB8}"/>
              </a:ext>
            </a:extLst>
          </p:cNvPr>
          <p:cNvSpPr txBox="1"/>
          <p:nvPr/>
        </p:nvSpPr>
        <p:spPr>
          <a:xfrm>
            <a:off x="1527048" y="4386188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第一次使用預設密碼登入系統時，會強制修改密碼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 </a:t>
            </a:r>
          </a:p>
          <a:p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修改密碼規則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密碼長度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- 8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位數字 </a:t>
            </a:r>
          </a:p>
          <a:p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密碼規則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至少有一個數字 </a:t>
            </a:r>
          </a:p>
          <a:p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至少有一個小寫英文字母 </a:t>
            </a:r>
          </a:p>
          <a:p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至少有一個大寫英文字母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907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2F2F4-7275-408A-A2A3-AA6B84C4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73101"/>
            <a:ext cx="1959864" cy="1125347"/>
          </a:xfrm>
        </p:spPr>
        <p:txBody>
          <a:bodyPr>
            <a:normAutofit/>
          </a:bodyPr>
          <a:lstStyle/>
          <a:p>
            <a:r>
              <a:rPr lang="zh-TW" altLang="en-US" sz="3200" b="0" i="0" u="none" strike="noStrike" baseline="0" dirty="0">
                <a:solidFill>
                  <a:srgbClr val="653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忘記密碼</a:t>
            </a:r>
            <a:endParaRPr lang="zh-TW" altLang="en-US" sz="6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FCF4EB-42A7-40FD-8369-905F924C7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443" y="813180"/>
            <a:ext cx="8204786" cy="425259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542EEFC-10D5-44DC-9571-9F3DBD62288F}"/>
              </a:ext>
            </a:extLst>
          </p:cNvPr>
          <p:cNvSpPr txBox="1"/>
          <p:nvPr/>
        </p:nvSpPr>
        <p:spPr>
          <a:xfrm>
            <a:off x="438912" y="1298448"/>
            <a:ext cx="3131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於帳號、密碼登入頁面，點選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0" i="0" u="none" strike="noStrike" baseline="0" dirty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忘記密碼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，此時系統會將登入密碼寄發至您的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信箱，請儘速收信登入並變更密碼。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或請洽詢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國中導師、輔導老師或國中承辦人員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50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auto">
          <a:xfrm>
            <a:off x="2490787" y="1076492"/>
            <a:ext cx="7210425" cy="527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超額比序採計總積分 </a:t>
            </a:r>
            <a:r>
              <a:rPr kumimoji="0"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graphicFrame>
        <p:nvGraphicFramePr>
          <p:cNvPr id="9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94151"/>
              </p:ext>
            </p:extLst>
          </p:nvPr>
        </p:nvGraphicFramePr>
        <p:xfrm>
          <a:off x="3744108" y="1340017"/>
          <a:ext cx="5265257" cy="545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標題 1">
            <a:extLst>
              <a:ext uri="{FF2B5EF4-FFF2-40B4-BE49-F238E27FC236}">
                <a16:creationId xmlns:a16="http://schemas.microsoft.com/office/drawing/2014/main" id="{C3F49F18-C5E8-44E4-9F96-C7D7ED3FAEEC}"/>
              </a:ext>
            </a:extLst>
          </p:cNvPr>
          <p:cNvSpPr txBox="1">
            <a:spLocks/>
          </p:cNvSpPr>
          <p:nvPr/>
        </p:nvSpPr>
        <p:spPr>
          <a:xfrm>
            <a:off x="9140686" y="297441"/>
            <a:ext cx="335280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46AC517-5F60-4AE8-8FED-829C6418D5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A9C4015-46E3-4DEE-B8A6-7DD98B9CB2E5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id="{B2B63D4B-AB6E-48B1-A73F-00CDFE30B841}"/>
              </a:ext>
            </a:extLst>
          </p:cNvPr>
          <p:cNvSpPr/>
          <p:nvPr/>
        </p:nvSpPr>
        <p:spPr>
          <a:xfrm>
            <a:off x="637427" y="3998114"/>
            <a:ext cx="2840491" cy="1944688"/>
          </a:xfrm>
          <a:prstGeom prst="wedgeRoundRectCallout">
            <a:avLst>
              <a:gd name="adj1" fmla="val 110155"/>
              <a:gd name="adj2" fmla="val 1920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健體、藝術、綜合、科技四領域任三領域前五學期平均成績及格者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B5E8B1-EAEA-4BEB-87D2-29668D72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1392" cy="969899"/>
          </a:xfrm>
        </p:spPr>
        <p:txBody>
          <a:bodyPr>
            <a:normAutofit/>
          </a:bodyPr>
          <a:lstStyle/>
          <a:p>
            <a:r>
              <a:rPr lang="zh-TW" altLang="en-US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8526FBB-1AC3-43FF-B9EF-75300B006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225"/>
            <a:ext cx="10515772" cy="4535519"/>
          </a:xfrm>
        </p:spPr>
      </p:pic>
    </p:spTree>
    <p:extLst>
      <p:ext uri="{BB962C8B-B14F-4D97-AF65-F5344CB8AC3E}">
        <p14:creationId xmlns:p14="http://schemas.microsoft.com/office/powerpoint/2010/main" val="324923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402F8DD-1981-402F-97EB-97DE0AE7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1" y="65258"/>
            <a:ext cx="11850356" cy="559487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BE49A85-EFA5-441F-AB24-F2231B329E14}"/>
              </a:ext>
            </a:extLst>
          </p:cNvPr>
          <p:cNvSpPr txBox="1"/>
          <p:nvPr/>
        </p:nvSpPr>
        <p:spPr>
          <a:xfrm>
            <a:off x="5449824" y="4251960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模擬選填志願期間，登入志願選填頁面，務必事先完成適性輔導問卷填報並儲存後，才可進行志願選填。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5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5666858-225D-408C-A930-B0711D5A0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976" y="133984"/>
            <a:ext cx="6483013" cy="661109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727A7C0-4351-41CC-A188-517C17C91B6F}"/>
              </a:ext>
            </a:extLst>
          </p:cNvPr>
          <p:cNvSpPr txBox="1"/>
          <p:nvPr/>
        </p:nvSpPr>
        <p:spPr>
          <a:xfrm>
            <a:off x="186011" y="1252728"/>
            <a:ext cx="51632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志願選填相關作業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】&gt;【</a:t>
            </a:r>
            <a:r>
              <a:rPr lang="zh-TW" altLang="en-US" sz="1800" b="0" i="0" u="none" strike="noStrike" baseline="0" dirty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  <a:r>
              <a:rPr lang="en-US" altLang="zh-TW" sz="1800" b="0" i="0" u="none" strike="noStrike" baseline="0" dirty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b="0" i="0" u="none" strike="noStrike" baseline="0" dirty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en-US" altLang="zh-TW" sz="1800" b="0" i="0" u="none" strike="noStrike" baseline="0" dirty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首先閱讀注意事項。 </a:t>
            </a:r>
          </a:p>
          <a:p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選擇免試欲加入科組：</a:t>
            </a:r>
            <a:b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下拉選單選擇學校、科組、學校序。 </a:t>
            </a:r>
          </a:p>
          <a:p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000" b="0" i="0" u="none" strike="noStrike" baseline="0" dirty="0">
                <a:solidFill>
                  <a:srgbClr val="6532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按鈕。 </a:t>
            </a:r>
          </a:p>
          <a:p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調整排序。 </a:t>
            </a:r>
          </a:p>
          <a:p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儲存志願</a:t>
            </a: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0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959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3323019-1AE2-456F-AEC5-D5D76165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35" y="103297"/>
            <a:ext cx="6773637" cy="665140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C86A65A-49F0-4AF2-842F-6AB5E866C5B5}"/>
              </a:ext>
            </a:extLst>
          </p:cNvPr>
          <p:cNvSpPr txBox="1"/>
          <p:nvPr/>
        </p:nvSpPr>
        <p:spPr>
          <a:xfrm>
            <a:off x="566928" y="2523744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000" b="0" i="0" u="none" strike="noStrike" baseline="0" dirty="0">
              <a:latin typeface="Wingdings 2" panose="05020102010507070707" pitchFamily="18" charset="2"/>
            </a:endParaRPr>
          </a:p>
          <a:p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Wingdings 2" panose="05020102010507070707" pitchFamily="18" charset="2"/>
              </a:rPr>
              <a:t> </a:t>
            </a:r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免試志願選填完畢，</a:t>
            </a:r>
            <a:br>
              <a:rPr lang="en-US" altLang="zh-TW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務必點選</a:t>
            </a:r>
            <a:br>
              <a:rPr lang="en-US" altLang="zh-TW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u="none" strike="noStrike" baseline="0" dirty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「查詢我的志願資料</a:t>
            </a:r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br>
              <a:rPr lang="en-US" altLang="zh-TW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確認您所選填儲存的志願及排序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endParaRPr lang="zh-TW" altLang="en-US" sz="1800" b="0" i="0" u="none" strike="noStrike" baseline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322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B670262-AB6D-43B2-846E-81B596E9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81" y="1124712"/>
            <a:ext cx="10381019" cy="1841794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EDD0AC2C-D0AA-4C07-9874-896BB189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18816" cy="75958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列印功能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83487B2-6A68-4B14-B387-1FB97084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069" y="3076084"/>
            <a:ext cx="7695731" cy="33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BA5BFDF-950A-402C-BCD5-E7BA3504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4" y="111159"/>
            <a:ext cx="10570680" cy="45071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48BEF23-5974-42F2-9E61-1B298F6B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92" y="2907684"/>
            <a:ext cx="5562600" cy="374694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F1AD504-8F85-4E94-9ED4-3E281023C2F7}"/>
              </a:ext>
            </a:extLst>
          </p:cNvPr>
          <p:cNvSpPr txBox="1"/>
          <p:nvPr/>
        </p:nvSpPr>
        <p:spPr>
          <a:xfrm>
            <a:off x="630936" y="4919472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總共會需要確認三次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最後一次熊貓圖案頁面按下列印</a:t>
            </a:r>
            <a:b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「正式報名表」後才是完成正式志願選填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A90D7E07-A8AF-43BB-AAE3-11307A06A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4"/>
          <a:stretch/>
        </p:blipFill>
        <p:spPr>
          <a:xfrm>
            <a:off x="-1676" y="2431573"/>
            <a:ext cx="8242182" cy="380827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9FAFF48-05AD-4B04-8C96-CD59381B6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2"/>
          <a:stretch/>
        </p:blipFill>
        <p:spPr>
          <a:xfrm>
            <a:off x="0" y="-67689"/>
            <a:ext cx="12201144" cy="3930239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217A40C-94C5-48D2-9F87-853CC0232AC5}"/>
              </a:ext>
            </a:extLst>
          </p:cNvPr>
          <p:cNvGrpSpPr/>
          <p:nvPr/>
        </p:nvGrpSpPr>
        <p:grpSpPr>
          <a:xfrm>
            <a:off x="10840962" y="1154685"/>
            <a:ext cx="901948" cy="735614"/>
            <a:chOff x="90736" y="5454667"/>
            <a:chExt cx="547734" cy="446723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3C17112E-1623-450D-8F55-F2859E3BE32C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3D126105-CCFE-4092-AC43-B040C897EDA8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6DD4752E-B08C-4494-88A1-6A1AC9BC5E19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75EB9843-458A-4114-8E2F-316A374F9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2" t="53962" b="2502"/>
          <a:stretch/>
        </p:blipFill>
        <p:spPr>
          <a:xfrm>
            <a:off x="5379444" y="3859173"/>
            <a:ext cx="6821700" cy="2998828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C36E89FF-BB2F-47BA-B557-2548A5DE8341}"/>
              </a:ext>
            </a:extLst>
          </p:cNvPr>
          <p:cNvGrpSpPr/>
          <p:nvPr/>
        </p:nvGrpSpPr>
        <p:grpSpPr>
          <a:xfrm>
            <a:off x="5564615" y="4920718"/>
            <a:ext cx="509769" cy="415759"/>
            <a:chOff x="90736" y="5454667"/>
            <a:chExt cx="547734" cy="446723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BAB78252-D1E3-4858-B5B7-3782370C02F4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DA6A9111-143A-4C5D-9B3E-499E9AA6A3FC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5AF5D263-E93F-406B-B49A-A8EFB5C5C7A4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518350C-98EF-4B27-8D7F-5693835BA511}"/>
              </a:ext>
            </a:extLst>
          </p:cNvPr>
          <p:cNvGrpSpPr/>
          <p:nvPr/>
        </p:nvGrpSpPr>
        <p:grpSpPr>
          <a:xfrm>
            <a:off x="3116428" y="418228"/>
            <a:ext cx="509769" cy="415759"/>
            <a:chOff x="90736" y="5454667"/>
            <a:chExt cx="547734" cy="446723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3F8FAAD4-55F1-409A-8BE5-FAF97BDD4E1F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E03B8701-D5CF-47AE-A05A-9F8C10C2072C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F343F6E4-E977-4A98-B2E6-F82238A564F7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圓角矩形 4">
            <a:extLst>
              <a:ext uri="{FF2B5EF4-FFF2-40B4-BE49-F238E27FC236}">
                <a16:creationId xmlns:a16="http://schemas.microsoft.com/office/drawing/2014/main" id="{46E8C1F0-7AF5-4392-93F2-7D110703A04E}"/>
              </a:ext>
            </a:extLst>
          </p:cNvPr>
          <p:cNvSpPr/>
          <p:nvPr/>
        </p:nvSpPr>
        <p:spPr>
          <a:xfrm>
            <a:off x="497591" y="1902271"/>
            <a:ext cx="11153585" cy="22579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D41495E-65E2-47E9-86F9-6D865ADD2231}"/>
              </a:ext>
            </a:extLst>
          </p:cNvPr>
          <p:cNvGrpSpPr/>
          <p:nvPr/>
        </p:nvGrpSpPr>
        <p:grpSpPr>
          <a:xfrm rot="11930134">
            <a:off x="189131" y="3539180"/>
            <a:ext cx="1112947" cy="907701"/>
            <a:chOff x="90736" y="5454667"/>
            <a:chExt cx="547734" cy="446723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F926C40C-3789-4D5C-ABB3-A2AA952C88FC}"/>
                </a:ext>
              </a:extLst>
            </p:cNvPr>
            <p:cNvSpPr/>
            <p:nvPr/>
          </p:nvSpPr>
          <p:spPr>
            <a:xfrm>
              <a:off x="264130" y="5497821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6FC65A67-EE9C-4444-9913-41F6EF715EAF}"/>
                </a:ext>
              </a:extLst>
            </p:cNvPr>
            <p:cNvSpPr/>
            <p:nvPr/>
          </p:nvSpPr>
          <p:spPr>
            <a:xfrm>
              <a:off x="264130" y="5527050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593CF28-9713-47C2-97E9-FAD39522C825}"/>
                </a:ext>
              </a:extLst>
            </p:cNvPr>
            <p:cNvSpPr/>
            <p:nvPr/>
          </p:nvSpPr>
          <p:spPr>
            <a:xfrm>
              <a:off x="90736" y="5454667"/>
              <a:ext cx="374340" cy="3743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2581"/>
              </p:ext>
            </p:extLst>
          </p:nvPr>
        </p:nvGraphicFramePr>
        <p:xfrm>
          <a:off x="411331" y="1431112"/>
          <a:ext cx="11064529" cy="399577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9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5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4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1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4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28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總積分</a:t>
                      </a: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積分換算</a:t>
                      </a:r>
                      <a:endParaRPr lang="zh-TW" sz="28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sz="28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3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1~5</a:t>
                      </a:r>
                      <a:r>
                        <a:rPr lang="zh-TW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endParaRPr lang="en-US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6~10</a:t>
                      </a:r>
                      <a:r>
                        <a:rPr lang="zh-TW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endParaRPr lang="en-US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24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11~15</a:t>
                      </a:r>
                      <a:r>
                        <a:rPr lang="zh-TW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endParaRPr lang="en-US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24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16~20</a:t>
                      </a:r>
                      <a:r>
                        <a:rPr lang="zh-TW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endParaRPr lang="en-US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24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21~30</a:t>
                      </a:r>
                      <a:r>
                        <a:rPr lang="zh-TW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endParaRPr lang="en-US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24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同校、兩個以上科別連續選填，則視為同一志願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，積分相同</a:t>
                      </a:r>
                      <a:endParaRPr lang="zh-TW" sz="2400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48FADA03-DCED-4C0A-8AB4-A5F5679380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05FDF77-F6A0-4321-A9CA-016B1B37ABB0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5F7C96B-6CF1-4D3A-BFC7-F089FAD8C3EB}"/>
              </a:ext>
            </a:extLst>
          </p:cNvPr>
          <p:cNvSpPr txBox="1">
            <a:spLocks/>
          </p:cNvSpPr>
          <p:nvPr/>
        </p:nvSpPr>
        <p:spPr>
          <a:xfrm>
            <a:off x="9140686" y="297441"/>
            <a:ext cx="335280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39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42839"/>
              </p:ext>
            </p:extLst>
          </p:nvPr>
        </p:nvGraphicFramePr>
        <p:xfrm>
          <a:off x="344902" y="1018188"/>
          <a:ext cx="11631750" cy="4493379"/>
        </p:xfrm>
        <a:graphic>
          <a:graphicData uri="http://schemas.openxmlformats.org/drawingml/2006/table">
            <a:tbl>
              <a:tblPr/>
              <a:tblGrid>
                <a:gridCol w="857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3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總積分</a:t>
                      </a: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積分換算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42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kumimoji="0" lang="zh-TW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均衡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185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個領域</a:t>
                      </a:r>
                      <a:b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未符合</a:t>
                      </a:r>
                      <a:b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健體、藝術、綜合、科技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四領域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任三領域前五學期平均成績及格者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5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185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每學期服務</a:t>
                      </a:r>
                      <a:b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滿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小時以上</a:t>
                      </a:r>
                      <a:b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每學期服務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滿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由國民中學學校認證。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採計期間為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上學期至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上學期，採計原則依「基北區免試入學服務學習時數認證及轉換採計原則」辦理。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非應屆畢（結）業生服務學習時數採計，除上開採計期間外，亦得選擇國中在學期間前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學期選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學期進行採計。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1859C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322" marR="6032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3AB4CAD3-B14C-4DB5-BFF9-087DA73832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CF320E5-0F9F-46BF-A6B3-8F3E10BFA2A6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BFCFC8A-30A6-4CCD-A51C-B5857ED7FC9F}"/>
              </a:ext>
            </a:extLst>
          </p:cNvPr>
          <p:cNvSpPr txBox="1"/>
          <p:nvPr/>
        </p:nvSpPr>
        <p:spPr>
          <a:xfrm>
            <a:off x="80100" y="5516646"/>
            <a:ext cx="1203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補充：依據臺北市教育局中華民國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日北市教中字第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1113077774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號函「基北區高級中等學校免試入學作業要點」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學年度起入學國民中學學生適用：均衡學習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分→健體、藝術、綜合、科技四領域前五學期平均成績及格者。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0A4CABC-1E3C-455B-BBA7-024863BD0988}"/>
              </a:ext>
            </a:extLst>
          </p:cNvPr>
          <p:cNvSpPr txBox="1">
            <a:spLocks/>
          </p:cNvSpPr>
          <p:nvPr/>
        </p:nvSpPr>
        <p:spPr>
          <a:xfrm>
            <a:off x="9140686" y="297441"/>
            <a:ext cx="335280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1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23171"/>
              </p:ext>
            </p:extLst>
          </p:nvPr>
        </p:nvGraphicFramePr>
        <p:xfrm>
          <a:off x="462199" y="1107516"/>
          <a:ext cx="11267602" cy="501491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8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1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4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3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3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sz="24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總積分</a:t>
                      </a: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積分換算</a:t>
                      </a:r>
                      <a:endParaRPr lang="zh-TW" sz="32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sz="32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213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r>
                        <a:rPr lang="zh-TW" altLang="zh-TW" sz="3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zh-TW" sz="3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五科</a:t>
                      </a:r>
                      <a:endParaRPr lang="zh-TW" sz="2400" b="1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國、數、英、社、自五科，各科按等級標示轉換積分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1~7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分。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寫作測驗級分轉換積分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0.1~1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分。</a:t>
                      </a: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A++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B++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tx2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323" marR="60323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</a:t>
                      </a:r>
                      <a:endParaRPr lang="en-US" alt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  <a:endParaRPr lang="zh-TW" sz="2400" b="1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0.8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0.6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0.4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0.2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0.1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20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5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endParaRPr lang="zh-TW" sz="2400" b="1" kern="100" dirty="0">
                        <a:solidFill>
                          <a:srgbClr val="EB6907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0321" marR="603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D75B8451-DC81-43A6-B926-8969173927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1BAB082-42BB-4602-941A-D6AD9AAD7D19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3579A2C-C997-4226-960D-C5335962C469}"/>
              </a:ext>
            </a:extLst>
          </p:cNvPr>
          <p:cNvSpPr txBox="1">
            <a:spLocks/>
          </p:cNvSpPr>
          <p:nvPr/>
        </p:nvSpPr>
        <p:spPr>
          <a:xfrm>
            <a:off x="9140686" y="297441"/>
            <a:ext cx="3352800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747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F3C9DA2-85B0-4398-8020-769DA20A46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522D4AA-AFD9-4CF6-A73C-DBC15500F119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pic>
        <p:nvPicPr>
          <p:cNvPr id="6" name="Picture 5" descr="C:\Users\staff\Desktop\圖片22.png">
            <a:extLst>
              <a:ext uri="{FF2B5EF4-FFF2-40B4-BE49-F238E27FC236}">
                <a16:creationId xmlns:a16="http://schemas.microsoft.com/office/drawing/2014/main" id="{7CD77CC5-9E97-4D8F-95B3-55590687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65" y="133271"/>
            <a:ext cx="5515390" cy="67247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F17EE988-2C1F-4891-96FC-B0B0C985791E}"/>
              </a:ext>
            </a:extLst>
          </p:cNvPr>
          <p:cNvSpPr txBox="1">
            <a:spLocks/>
          </p:cNvSpPr>
          <p:nvPr/>
        </p:nvSpPr>
        <p:spPr>
          <a:xfrm>
            <a:off x="1652084" y="1139227"/>
            <a:ext cx="2455863" cy="1136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5">
            <a:extLst>
              <a:ext uri="{FF2B5EF4-FFF2-40B4-BE49-F238E27FC236}">
                <a16:creationId xmlns:a16="http://schemas.microsoft.com/office/drawing/2014/main" id="{FAED345A-C124-4420-BC75-E9C397E2FF76}"/>
              </a:ext>
            </a:extLst>
          </p:cNvPr>
          <p:cNvGrpSpPr>
            <a:grpSpLocks/>
          </p:cNvGrpSpPr>
          <p:nvPr/>
        </p:nvGrpSpPr>
        <p:grpSpPr bwMode="auto">
          <a:xfrm>
            <a:off x="1274855" y="2488493"/>
            <a:ext cx="3787775" cy="3557587"/>
            <a:chOff x="447040" y="3054807"/>
            <a:chExt cx="3288619" cy="291790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C109975-282A-4E35-853B-1332AF1FD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6" t="34692" r="53642" b="16443"/>
            <a:stretch>
              <a:fillRect/>
            </a:stretch>
          </p:blipFill>
          <p:spPr bwMode="auto">
            <a:xfrm>
              <a:off x="447040" y="3121208"/>
              <a:ext cx="3191594" cy="285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DAF1887-6973-4D5B-B7C3-BAD8D5A27745}"/>
                </a:ext>
              </a:extLst>
            </p:cNvPr>
            <p:cNvSpPr/>
            <p:nvPr/>
          </p:nvSpPr>
          <p:spPr>
            <a:xfrm>
              <a:off x="3010674" y="3054807"/>
              <a:ext cx="724985" cy="412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10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AD32A95-B253-4426-B66F-D3831B4D78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7C3450D-2A3E-438F-AE5D-D8016C120EF7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DB295A3-BA4F-4AAD-B340-D3B4199A6533}"/>
              </a:ext>
            </a:extLst>
          </p:cNvPr>
          <p:cNvSpPr txBox="1">
            <a:spLocks/>
          </p:cNvSpPr>
          <p:nvPr/>
        </p:nvSpPr>
        <p:spPr>
          <a:xfrm>
            <a:off x="8184724" y="297441"/>
            <a:ext cx="4308762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超額比序案例說明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3BCC21B-EE7C-4629-B709-1C9CB6787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16751"/>
              </p:ext>
            </p:extLst>
          </p:nvPr>
        </p:nvGraphicFramePr>
        <p:xfrm>
          <a:off x="1521171" y="1291021"/>
          <a:ext cx="946157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5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6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6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44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0137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多元學習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表現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願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序積分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(4)</a:t>
                      </a:r>
                      <a:endParaRPr kumimoji="0" lang="zh-TW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會考各科等第標示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(5)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2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均衡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服務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</a:t>
                      </a: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甲生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21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19.8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乙生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6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21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19.8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8CB581D5-85F0-451D-9041-597BA03452CA}"/>
              </a:ext>
            </a:extLst>
          </p:cNvPr>
          <p:cNvSpPr/>
          <p:nvPr/>
        </p:nvSpPr>
        <p:spPr>
          <a:xfrm>
            <a:off x="994156" y="5054960"/>
            <a:ext cx="10515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若甲生、乙生第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志願為同一所高中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第一比序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總積分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-&gt;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第二比序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-&gt;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第三比序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會考總積分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-&gt;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第四比序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志願序積分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-&gt;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第五比序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各科會考標示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，故超額比序時，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甲生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勝出。</a:t>
            </a:r>
          </a:p>
        </p:txBody>
      </p:sp>
    </p:spTree>
    <p:extLst>
      <p:ext uri="{BB962C8B-B14F-4D97-AF65-F5344CB8AC3E}">
        <p14:creationId xmlns:p14="http://schemas.microsoft.com/office/powerpoint/2010/main" val="205134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6F4AE5-0A0A-4129-9E33-E901024E5E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15"/>
            <a:ext cx="1274855" cy="12758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13A1FE8-28E0-4139-A520-DE5B7447AE71}"/>
              </a:ext>
            </a:extLst>
          </p:cNvPr>
          <p:cNvSpPr txBox="1"/>
          <p:nvPr/>
        </p:nvSpPr>
        <p:spPr>
          <a:xfrm>
            <a:off x="1274855" y="102602"/>
            <a:ext cx="430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學年度基北區高級中等學校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免試入學委員會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061CEF6-95D0-4623-871C-EE059877A01B}"/>
              </a:ext>
            </a:extLst>
          </p:cNvPr>
          <p:cNvSpPr txBox="1">
            <a:spLocks/>
          </p:cNvSpPr>
          <p:nvPr/>
        </p:nvSpPr>
        <p:spPr>
          <a:xfrm>
            <a:off x="6400801" y="230188"/>
            <a:ext cx="5791199" cy="647951"/>
          </a:xfrm>
          <a:prstGeom prst="rect">
            <a:avLst/>
          </a:prstGeom>
          <a:solidFill>
            <a:srgbClr val="FFE699">
              <a:alpha val="50196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112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基北免試入學模擬志願選填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F844687-9C3F-4386-8FD6-BBDCDB8645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156253"/>
            <a:ext cx="10515600" cy="5520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選填網址：</a:t>
            </a:r>
            <a:r>
              <a:rPr lang="en-US" altLang="zh-TW" sz="2700" b="1" u="sng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https://ttk.entry.edu.tw</a:t>
            </a:r>
            <a:endParaRPr lang="en-US" altLang="zh-TW" sz="2700" b="1" u="sng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第一次模擬志願選填：</a:t>
            </a:r>
            <a:endParaRPr lang="en-US" altLang="en-US" sz="27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111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~112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第二次模擬志願選填：</a:t>
            </a:r>
            <a:endParaRPr lang="en-US" altLang="en-US" sz="27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~112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第三次模擬志願選填：</a:t>
            </a:r>
            <a:endParaRPr lang="en-US" altLang="en-US" sz="27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~112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正式志願選填：</a:t>
            </a:r>
            <a:endParaRPr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~112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C38A4AC-B777-452E-8C6C-BF91DC27F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37" y="933599"/>
            <a:ext cx="2187106" cy="21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2610</Words>
  <Application>Microsoft Office PowerPoint</Application>
  <PresentationFormat>寬螢幕</PresentationFormat>
  <Paragraphs>378</Paragraphs>
  <Slides>36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細明體</vt:lpstr>
      <vt:lpstr>標楷體</vt:lpstr>
      <vt:lpstr>Arial</vt:lpstr>
      <vt:lpstr>Calibri</vt:lpstr>
      <vt:lpstr>Calibri Light</vt:lpstr>
      <vt:lpstr>Wingdings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模擬志願選填</vt:lpstr>
      <vt:lpstr>免試系統操作流程</vt:lpstr>
      <vt:lpstr>PowerPoint 簡報</vt:lpstr>
      <vt:lpstr>PowerPoint 簡報</vt:lpstr>
      <vt:lpstr>PowerPoint 簡報</vt:lpstr>
      <vt:lpstr>忘記密碼</vt:lpstr>
      <vt:lpstr>免試志願選填功能</vt:lpstr>
      <vt:lpstr>PowerPoint 簡報</vt:lpstr>
      <vt:lpstr>PowerPoint 簡報</vt:lpstr>
      <vt:lpstr>PowerPoint 簡報</vt:lpstr>
      <vt:lpstr>列印功能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聖清 林</cp:lastModifiedBy>
  <cp:revision>146</cp:revision>
  <cp:lastPrinted>2022-11-29T07:26:46Z</cp:lastPrinted>
  <dcterms:created xsi:type="dcterms:W3CDTF">2022-11-21T09:37:46Z</dcterms:created>
  <dcterms:modified xsi:type="dcterms:W3CDTF">2022-12-25T15:40:16Z</dcterms:modified>
</cp:coreProperties>
</file>