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ppt/tags/tag4.xml" ContentType="application/vnd.openxmlformats-officedocument.presentationml.tags+xml"/>
  <Override PartName="/ppt/theme/themeOverride4.xml" ContentType="application/vnd.openxmlformats-officedocument.themeOverr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5.xml" ContentType="application/vnd.openxmlformats-officedocument.themeOverr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83" r:id="rId2"/>
    <p:sldId id="294" r:id="rId3"/>
    <p:sldId id="389" r:id="rId4"/>
    <p:sldId id="390" r:id="rId5"/>
    <p:sldId id="311" r:id="rId6"/>
    <p:sldId id="419" r:id="rId7"/>
    <p:sldId id="418" r:id="rId8"/>
    <p:sldId id="420" r:id="rId9"/>
    <p:sldId id="393" r:id="rId10"/>
    <p:sldId id="304" r:id="rId11"/>
    <p:sldId id="308" r:id="rId12"/>
    <p:sldId id="421" r:id="rId13"/>
    <p:sldId id="411" r:id="rId14"/>
    <p:sldId id="422" r:id="rId15"/>
    <p:sldId id="401" r:id="rId16"/>
    <p:sldId id="386" r:id="rId17"/>
    <p:sldId id="414" r:id="rId18"/>
    <p:sldId id="392" r:id="rId19"/>
    <p:sldId id="408" r:id="rId20"/>
    <p:sldId id="368" r:id="rId21"/>
    <p:sldId id="349" r:id="rId22"/>
    <p:sldId id="423" r:id="rId23"/>
    <p:sldId id="395" r:id="rId24"/>
    <p:sldId id="416" r:id="rId25"/>
    <p:sldId id="409" r:id="rId26"/>
    <p:sldId id="276" r:id="rId27"/>
    <p:sldId id="263" r:id="rId28"/>
  </p:sldIdLst>
  <p:sldSz cx="12192000" cy="6858000"/>
  <p:notesSz cx="6797675" cy="9929813"/>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蘇聖凱" initials="蘇聖凱" lastIdx="1" clrIdx="0">
    <p:extLst>
      <p:ext uri="{19B8F6BF-5375-455C-9EA6-DF929625EA0E}">
        <p15:presenceInfo xmlns:p15="http://schemas.microsoft.com/office/powerpoint/2012/main" userId="S-1-5-21-2729163122-2193551008-4048885071-117765" providerId="AD"/>
      </p:ext>
    </p:extLst>
  </p:cmAuthor>
  <p:cmAuthor id="2" name="陳姵俞" initials="陳姵俞" lastIdx="1" clrIdx="1">
    <p:extLst>
      <p:ext uri="{19B8F6BF-5375-455C-9EA6-DF929625EA0E}">
        <p15:presenceInfo xmlns:p15="http://schemas.microsoft.com/office/powerpoint/2012/main" userId="陳姵俞" providerId="None"/>
      </p:ext>
    </p:extLst>
  </p:cmAuthor>
  <p:cmAuthor id="3" name="蘇鈺庭" initials="蘇鈺庭" lastIdx="0" clrIdx="2">
    <p:extLst>
      <p:ext uri="{19B8F6BF-5375-455C-9EA6-DF929625EA0E}">
        <p15:presenceInfo xmlns:p15="http://schemas.microsoft.com/office/powerpoint/2012/main" userId="蘇鈺庭" providerId="None"/>
      </p:ext>
    </p:extLst>
  </p:cmAuthor>
  <p:cmAuthor id="4" name="蘇鈺庭" initials="蘇鈺庭 [2]" lastIdx="1" clrIdx="3">
    <p:extLst>
      <p:ext uri="{19B8F6BF-5375-455C-9EA6-DF929625EA0E}">
        <p15:presenceInfo xmlns:p15="http://schemas.microsoft.com/office/powerpoint/2012/main" userId="S-1-5-21-2729163122-2193551008-4048885071-2727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F29"/>
    <a:srgbClr val="00A99D"/>
    <a:srgbClr val="8CC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6" autoAdjust="0"/>
    <p:restoredTop sz="76494" autoAdjust="0"/>
  </p:normalViewPr>
  <p:slideViewPr>
    <p:cSldViewPr snapToGrid="0" showGuides="1">
      <p:cViewPr varScale="1">
        <p:scale>
          <a:sx n="87" d="100"/>
          <a:sy n="87" d="100"/>
        </p:scale>
        <p:origin x="1692" y="102"/>
      </p:cViewPr>
      <p:guideLst>
        <p:guide orient="horz" pos="2160"/>
        <p:guide pos="3840"/>
      </p:guideLst>
    </p:cSldViewPr>
  </p:slideViewPr>
  <p:outlineViewPr>
    <p:cViewPr>
      <p:scale>
        <a:sx n="33" d="100"/>
        <a:sy n="33" d="100"/>
      </p:scale>
      <p:origin x="0" y="242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2FE010-6C3D-459E-AEC0-25F41955BE6D}"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zh-TW" altLang="en-US"/>
        </a:p>
      </dgm:t>
    </dgm:pt>
    <dgm:pt modelId="{13D5D840-5AC9-48D4-8B41-CB999E743D1D}">
      <dgm:prSet phldrT="[文字]" custT="1"/>
      <dgm:spPr>
        <a:solidFill>
          <a:schemeClr val="accent2">
            <a:lumMod val="60000"/>
            <a:lumOff val="40000"/>
          </a:schemeClr>
        </a:solidFill>
      </dgm:spPr>
      <dgm:t>
        <a:bodyPr/>
        <a:lstStyle/>
        <a:p>
          <a:pPr lvl="0" algn="ctr" defTabSz="1066800">
            <a:lnSpc>
              <a:spcPct val="90000"/>
            </a:lnSpc>
            <a:spcBef>
              <a:spcPct val="0"/>
            </a:spcBef>
            <a:spcAft>
              <a:spcPts val="0"/>
            </a:spcAft>
          </a:pP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非接觸式</a:t>
          </a:r>
          <a:endPar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lvl="0" algn="ctr" defTabSz="1066800">
            <a:lnSpc>
              <a:spcPct val="90000"/>
            </a:lnSpc>
            <a:spcBef>
              <a:spcPct val="0"/>
            </a:spcBef>
            <a:spcAft>
              <a:spcPts val="0"/>
            </a:spcAft>
          </a:pPr>
          <a:r>
            <a:rPr lang="zh-TW" altLang="en-US" sz="2000" b="1" dirty="0">
              <a:solidFill>
                <a:schemeClr val="bg1"/>
              </a:solidFill>
              <a:latin typeface="微軟正黑體" panose="020B0604030504040204" pitchFamily="34" charset="-120"/>
              <a:ea typeface="微軟正黑體" panose="020B0604030504040204" pitchFamily="34" charset="-120"/>
            </a:rPr>
            <a:t>性騷擾</a:t>
          </a:r>
          <a:endParaRPr lang="en-US" altLang="zh-TW" sz="2000" b="1" dirty="0">
            <a:solidFill>
              <a:schemeClr val="bg1"/>
            </a:solidFill>
            <a:latin typeface="微軟正黑體" panose="020B0604030504040204" pitchFamily="34" charset="-120"/>
            <a:ea typeface="微軟正黑體" panose="020B0604030504040204" pitchFamily="34" charset="-120"/>
          </a:endParaRPr>
        </a:p>
        <a:p>
          <a:pPr lvl="0" algn="ctr" defTabSz="1066800">
            <a:lnSpc>
              <a:spcPct val="90000"/>
            </a:lnSpc>
            <a:spcBef>
              <a:spcPct val="0"/>
            </a:spcBef>
            <a:spcAft>
              <a:spcPts val="0"/>
            </a:spcAft>
          </a:pPr>
          <a:r>
            <a:rPr lang="zh-TW" altLang="zh-TW" sz="2000" b="1" dirty="0">
              <a:solidFill>
                <a:schemeClr val="bg1"/>
              </a:solidFill>
              <a:latin typeface="微軟正黑體" panose="020B0604030504040204" pitchFamily="34" charset="-120"/>
              <a:ea typeface="微軟正黑體" panose="020B0604030504040204" pitchFamily="34" charset="-120"/>
            </a:rPr>
            <a:t>性</a:t>
          </a:r>
          <a:r>
            <a:rPr lang="zh-TW" altLang="en-US" sz="2000" b="1" dirty="0">
              <a:solidFill>
                <a:schemeClr val="bg1"/>
              </a:solidFill>
              <a:latin typeface="微軟正黑體" panose="020B0604030504040204" pitchFamily="34" charset="-120"/>
              <a:ea typeface="微軟正黑體" panose="020B0604030504040204" pitchFamily="34" charset="-120"/>
            </a:rPr>
            <a:t>簡訊</a:t>
          </a:r>
          <a:endParaRPr lang="en-US" altLang="zh-TW" sz="2000" b="1" dirty="0">
            <a:solidFill>
              <a:schemeClr val="bg1"/>
            </a:solidFill>
            <a:latin typeface="微軟正黑體" panose="020B0604030504040204" pitchFamily="34" charset="-120"/>
            <a:ea typeface="微軟正黑體" panose="020B0604030504040204" pitchFamily="34" charset="-120"/>
          </a:endParaRPr>
        </a:p>
        <a:p>
          <a:pPr lvl="0" algn="ctr" defTabSz="1066800">
            <a:lnSpc>
              <a:spcPct val="90000"/>
            </a:lnSpc>
            <a:spcBef>
              <a:spcPct val="0"/>
            </a:spcBef>
            <a:spcAft>
              <a:spcPts val="0"/>
            </a:spcAft>
          </a:pPr>
          <a:r>
            <a:rPr lang="zh-TW" altLang="en-US" sz="2000" b="1" dirty="0">
              <a:solidFill>
                <a:schemeClr val="bg1"/>
              </a:solidFill>
              <a:latin typeface="微軟正黑體" panose="020B0604030504040204" pitchFamily="34" charset="-120"/>
              <a:ea typeface="微軟正黑體" panose="020B0604030504040204" pitchFamily="34" charset="-120"/>
            </a:rPr>
            <a:t>性誘拐</a:t>
          </a:r>
          <a:endParaRPr lang="en-US" altLang="zh-TW" sz="2000" b="1" dirty="0">
            <a:solidFill>
              <a:schemeClr val="bg1"/>
            </a:solidFill>
            <a:latin typeface="微軟正黑體" panose="020B0604030504040204" pitchFamily="34" charset="-120"/>
            <a:ea typeface="微軟正黑體" panose="020B0604030504040204" pitchFamily="34" charset="-120"/>
          </a:endParaRPr>
        </a:p>
        <a:p>
          <a:pPr lvl="0" algn="ctr" defTabSz="1066800">
            <a:lnSpc>
              <a:spcPct val="90000"/>
            </a:lnSpc>
            <a:spcBef>
              <a:spcPct val="0"/>
            </a:spcBef>
            <a:spcAft>
              <a:spcPts val="0"/>
            </a:spcAft>
          </a:pPr>
          <a:r>
            <a:rPr lang="zh-TW" altLang="en-US" sz="2000" b="1" dirty="0">
              <a:solidFill>
                <a:schemeClr val="bg1"/>
              </a:solidFill>
              <a:latin typeface="微軟正黑體" panose="020B0604030504040204" pitchFamily="34" charset="-120"/>
              <a:ea typeface="微軟正黑體" panose="020B0604030504040204" pitchFamily="34" charset="-120"/>
            </a:rPr>
            <a:t>性偷窺</a:t>
          </a:r>
          <a:endParaRPr lang="en-US" altLang="zh-TW" sz="2000" b="1" dirty="0">
            <a:solidFill>
              <a:schemeClr val="bg1"/>
            </a:solidFill>
            <a:latin typeface="微軟正黑體" panose="020B0604030504040204" pitchFamily="34" charset="-120"/>
            <a:ea typeface="微軟正黑體" panose="020B0604030504040204" pitchFamily="34" charset="-120"/>
          </a:endParaRPr>
        </a:p>
        <a:p>
          <a:pPr lvl="0" algn="ctr" defTabSz="1066800">
            <a:lnSpc>
              <a:spcPct val="90000"/>
            </a:lnSpc>
            <a:spcBef>
              <a:spcPct val="0"/>
            </a:spcBef>
            <a:spcAft>
              <a:spcPts val="0"/>
            </a:spcAft>
          </a:pPr>
          <a:r>
            <a:rPr lang="zh-TW" altLang="en-US" sz="2000" b="1" dirty="0">
              <a:solidFill>
                <a:schemeClr val="bg1"/>
              </a:solidFill>
              <a:latin typeface="微軟正黑體" panose="020B0604030504040204" pitchFamily="34" charset="-120"/>
              <a:ea typeface="微軟正黑體" panose="020B0604030504040204" pitchFamily="34" charset="-120"/>
            </a:rPr>
            <a:t>性勒索</a:t>
          </a:r>
        </a:p>
      </dgm:t>
    </dgm:pt>
    <dgm:pt modelId="{9BACBC02-C26F-4E40-AEA7-546BBC30EB9F}" type="parTrans" cxnId="{99A08D5D-E4F7-4DB8-B2BC-56BFB583F8EA}">
      <dgm:prSet/>
      <dgm:spPr/>
      <dgm:t>
        <a:bodyPr/>
        <a:lstStyle/>
        <a:p>
          <a:endParaRPr lang="zh-TW" altLang="en-US"/>
        </a:p>
      </dgm:t>
    </dgm:pt>
    <dgm:pt modelId="{A0EC3033-3372-4200-B5B9-21214F62BD92}" type="sibTrans" cxnId="{99A08D5D-E4F7-4DB8-B2BC-56BFB583F8EA}">
      <dgm:prSet/>
      <dgm:spPr/>
      <dgm:t>
        <a:bodyPr/>
        <a:lstStyle/>
        <a:p>
          <a:endParaRPr lang="zh-TW" altLang="en-US"/>
        </a:p>
      </dgm:t>
    </dgm:pt>
    <dgm:pt modelId="{03268DC6-9751-47D6-9D3A-FA31375A24F6}">
      <dgm:prSet phldrT="[文字]" phldr="1"/>
      <dgm:spPr/>
      <dgm:t>
        <a:bodyPr/>
        <a:lstStyle/>
        <a:p>
          <a:endParaRPr lang="zh-TW" altLang="en-US" dirty="0"/>
        </a:p>
      </dgm:t>
    </dgm:pt>
    <dgm:pt modelId="{37652E93-FA2D-425F-BE5D-D0A9F021B899}" type="parTrans" cxnId="{07C8F417-B5EE-4773-8F23-BB32BF4C4D17}">
      <dgm:prSet/>
      <dgm:spPr/>
      <dgm:t>
        <a:bodyPr/>
        <a:lstStyle/>
        <a:p>
          <a:endParaRPr lang="zh-TW" altLang="en-US"/>
        </a:p>
      </dgm:t>
    </dgm:pt>
    <dgm:pt modelId="{E9E29541-C47D-4C8D-93C7-471DCCC96964}" type="sibTrans" cxnId="{07C8F417-B5EE-4773-8F23-BB32BF4C4D17}">
      <dgm:prSet/>
      <dgm:spPr/>
      <dgm:t>
        <a:bodyPr/>
        <a:lstStyle/>
        <a:p>
          <a:endParaRPr lang="zh-TW" altLang="en-US"/>
        </a:p>
      </dgm:t>
    </dgm:pt>
    <dgm:pt modelId="{1EA83DA2-6332-468A-87C2-C973F3728067}">
      <dgm:prSet custT="1"/>
      <dgm:spPr>
        <a:solidFill>
          <a:schemeClr val="accent2">
            <a:lumMod val="75000"/>
          </a:schemeClr>
        </a:solidFill>
      </dgm:spPr>
      <dgm:t>
        <a:bodyPr/>
        <a:lstStyle/>
        <a:p>
          <a:pPr algn="ctr">
            <a:spcAft>
              <a:spcPts val="0"/>
            </a:spcAft>
          </a:pPr>
          <a:r>
            <a:rPr lang="zh-TW" altLang="en-US" sz="2800" b="1" dirty="0">
              <a:solidFill>
                <a:schemeClr val="bg1"/>
              </a:solidFill>
              <a:latin typeface="微軟正黑體" panose="020B0604030504040204" pitchFamily="34" charset="-120"/>
              <a:ea typeface="微軟正黑體" panose="020B0604030504040204" pitchFamily="34" charset="-120"/>
            </a:rPr>
            <a:t>接觸式 </a:t>
          </a:r>
          <a:endParaRPr lang="en-US" altLang="zh-TW" sz="2800" b="1" dirty="0">
            <a:solidFill>
              <a:schemeClr val="bg1"/>
            </a:solidFill>
            <a:latin typeface="微軟正黑體" panose="020B0604030504040204" pitchFamily="34" charset="-120"/>
            <a:ea typeface="微軟正黑體" panose="020B0604030504040204" pitchFamily="34" charset="-120"/>
          </a:endParaRPr>
        </a:p>
        <a:p>
          <a:pPr algn="ctr"/>
          <a:endParaRPr lang="en-US" altLang="zh-TW" sz="2000" b="1" dirty="0">
            <a:solidFill>
              <a:schemeClr val="bg1"/>
            </a:solidFill>
            <a:latin typeface="微軟正黑體" panose="020B0604030504040204" pitchFamily="34" charset="-120"/>
            <a:ea typeface="微軟正黑體" panose="020B0604030504040204" pitchFamily="34" charset="-120"/>
          </a:endParaRPr>
        </a:p>
        <a:p>
          <a:pPr algn="ctr"/>
          <a:r>
            <a:rPr lang="zh-TW" altLang="en-US" sz="2000" b="1" dirty="0">
              <a:solidFill>
                <a:schemeClr val="bg1"/>
              </a:solidFill>
              <a:latin typeface="微軟正黑體" panose="020B0604030504040204" pitchFamily="34" charset="-120"/>
              <a:ea typeface="微軟正黑體" panose="020B0604030504040204" pitchFamily="34" charset="-120"/>
            </a:rPr>
            <a:t>性騷擾</a:t>
          </a:r>
          <a:endParaRPr lang="en-US" altLang="zh-TW" sz="2000" b="1" dirty="0">
            <a:solidFill>
              <a:schemeClr val="bg1"/>
            </a:solidFill>
            <a:latin typeface="微軟正黑體" panose="020B0604030504040204" pitchFamily="34" charset="-120"/>
            <a:ea typeface="微軟正黑體" panose="020B0604030504040204" pitchFamily="34" charset="-120"/>
          </a:endParaRPr>
        </a:p>
        <a:p>
          <a:pPr algn="ctr">
            <a:spcAft>
              <a:spcPts val="0"/>
            </a:spcAft>
          </a:pPr>
          <a:r>
            <a:rPr lang="zh-TW" altLang="en-US" sz="2000" b="1" dirty="0">
              <a:solidFill>
                <a:schemeClr val="bg1"/>
              </a:solidFill>
              <a:latin typeface="微軟正黑體" panose="020B0604030504040204" pitchFamily="34" charset="-120"/>
              <a:ea typeface="微軟正黑體" panose="020B0604030504040204" pitchFamily="34" charset="-120"/>
            </a:rPr>
            <a:t>性剝削</a:t>
          </a:r>
          <a:endParaRPr lang="en-US" altLang="zh-TW" sz="2000" b="1" dirty="0">
            <a:solidFill>
              <a:schemeClr val="bg1"/>
            </a:solidFill>
            <a:latin typeface="微軟正黑體" panose="020B0604030504040204" pitchFamily="34" charset="-120"/>
            <a:ea typeface="微軟正黑體" panose="020B0604030504040204" pitchFamily="34" charset="-120"/>
          </a:endParaRPr>
        </a:p>
        <a:p>
          <a:pPr algn="ctr">
            <a:spcAft>
              <a:spcPts val="0"/>
            </a:spcAft>
          </a:pPr>
          <a:r>
            <a:rPr lang="zh-TW" altLang="en-US" sz="2000" b="1" dirty="0">
              <a:solidFill>
                <a:schemeClr val="bg1"/>
              </a:solidFill>
              <a:latin typeface="微軟正黑體" panose="020B0604030504040204" pitchFamily="34" charset="-120"/>
              <a:ea typeface="微軟正黑體" panose="020B0604030504040204" pitchFamily="34" charset="-120"/>
            </a:rPr>
            <a:t>性侵害</a:t>
          </a:r>
        </a:p>
      </dgm:t>
    </dgm:pt>
    <dgm:pt modelId="{16E19404-408C-4A28-BCFE-16D188916A07}" type="parTrans" cxnId="{BD338F28-660D-4C76-864C-3FB54B123CAB}">
      <dgm:prSet/>
      <dgm:spPr/>
      <dgm:t>
        <a:bodyPr/>
        <a:lstStyle/>
        <a:p>
          <a:endParaRPr lang="zh-TW" altLang="en-US"/>
        </a:p>
      </dgm:t>
    </dgm:pt>
    <dgm:pt modelId="{768CDF35-A3C3-4D37-AFB0-E9FA040631D5}" type="sibTrans" cxnId="{BD338F28-660D-4C76-864C-3FB54B123CAB}">
      <dgm:prSet/>
      <dgm:spPr/>
      <dgm:t>
        <a:bodyPr/>
        <a:lstStyle/>
        <a:p>
          <a:endParaRPr lang="zh-TW" altLang="en-US"/>
        </a:p>
      </dgm:t>
    </dgm:pt>
    <dgm:pt modelId="{34627ADC-D169-4D84-B358-FD054E9A9CA0}" type="pres">
      <dgm:prSet presAssocID="{C42FE010-6C3D-459E-AEC0-25F41955BE6D}" presName="Name0" presStyleCnt="0">
        <dgm:presLayoutVars>
          <dgm:chMax val="2"/>
          <dgm:chPref val="2"/>
          <dgm:animLvl val="lvl"/>
        </dgm:presLayoutVars>
      </dgm:prSet>
      <dgm:spPr/>
    </dgm:pt>
    <dgm:pt modelId="{877F30A1-AF5D-4415-8423-9ED59414536D}" type="pres">
      <dgm:prSet presAssocID="{C42FE010-6C3D-459E-AEC0-25F41955BE6D}" presName="LeftText" presStyleLbl="revTx" presStyleIdx="0" presStyleCnt="0">
        <dgm:presLayoutVars>
          <dgm:bulletEnabled val="1"/>
        </dgm:presLayoutVars>
      </dgm:prSet>
      <dgm:spPr/>
    </dgm:pt>
    <dgm:pt modelId="{B4669BA2-9971-4E07-9CE4-96FF04F96AE9}" type="pres">
      <dgm:prSet presAssocID="{C42FE010-6C3D-459E-AEC0-25F41955BE6D}" presName="LeftNode" presStyleLbl="bgImgPlace1" presStyleIdx="0" presStyleCnt="2" custScaleX="141513" custScaleY="124342" custLinFactNeighborX="-32075" custLinFactNeighborY="-305">
        <dgm:presLayoutVars>
          <dgm:chMax val="2"/>
          <dgm:chPref val="2"/>
        </dgm:presLayoutVars>
      </dgm:prSet>
      <dgm:spPr/>
    </dgm:pt>
    <dgm:pt modelId="{12F506C2-9CB6-4AC0-97E4-75635D768500}" type="pres">
      <dgm:prSet presAssocID="{C42FE010-6C3D-459E-AEC0-25F41955BE6D}" presName="RightText" presStyleLbl="revTx" presStyleIdx="0" presStyleCnt="0">
        <dgm:presLayoutVars>
          <dgm:bulletEnabled val="1"/>
        </dgm:presLayoutVars>
      </dgm:prSet>
      <dgm:spPr/>
    </dgm:pt>
    <dgm:pt modelId="{A111785E-E119-4C4F-8D35-626E27602730}" type="pres">
      <dgm:prSet presAssocID="{C42FE010-6C3D-459E-AEC0-25F41955BE6D}" presName="RightNode" presStyleLbl="bgImgPlace1" presStyleIdx="1" presStyleCnt="2" custScaleX="130141" custScaleY="124310" custLinFactNeighborX="33012" custLinFactNeighborY="-305">
        <dgm:presLayoutVars>
          <dgm:chMax val="0"/>
          <dgm:chPref val="0"/>
        </dgm:presLayoutVars>
      </dgm:prSet>
      <dgm:spPr/>
    </dgm:pt>
    <dgm:pt modelId="{25AA1156-6980-4594-A4A7-5876DCAC9F02}" type="pres">
      <dgm:prSet presAssocID="{C42FE010-6C3D-459E-AEC0-25F41955BE6D}" presName="TopArrow" presStyleLbl="node1" presStyleIdx="0" presStyleCnt="2" custScaleX="153971" custScaleY="123261" custLinFactNeighborX="4021" custLinFactNeighborY="-18674"/>
      <dgm:spPr>
        <a:solidFill>
          <a:schemeClr val="bg2">
            <a:lumMod val="50000"/>
          </a:schemeClr>
        </a:solidFill>
      </dgm:spPr>
    </dgm:pt>
    <dgm:pt modelId="{F536A007-B77A-45A2-8449-939B7119E3AB}" type="pres">
      <dgm:prSet presAssocID="{C42FE010-6C3D-459E-AEC0-25F41955BE6D}" presName="BottomArrow" presStyleLbl="node1" presStyleIdx="1" presStyleCnt="2" custScaleX="141597" custScaleY="114088" custLinFactNeighborX="3016" custLinFactNeighborY="16181"/>
      <dgm:spPr>
        <a:solidFill>
          <a:schemeClr val="bg2">
            <a:lumMod val="50000"/>
          </a:schemeClr>
        </a:solidFill>
      </dgm:spPr>
    </dgm:pt>
  </dgm:ptLst>
  <dgm:cxnLst>
    <dgm:cxn modelId="{C3B4BC0C-6ACE-47BC-BF93-54D61AA560AD}" type="presOf" srcId="{1EA83DA2-6332-468A-87C2-C973F3728067}" destId="{A111785E-E119-4C4F-8D35-626E27602730}" srcOrd="1" destOrd="0" presId="urn:microsoft.com/office/officeart/2009/layout/ReverseList"/>
    <dgm:cxn modelId="{07C8F417-B5EE-4773-8F23-BB32BF4C4D17}" srcId="{C42FE010-6C3D-459E-AEC0-25F41955BE6D}" destId="{03268DC6-9751-47D6-9D3A-FA31375A24F6}" srcOrd="2" destOrd="0" parTransId="{37652E93-FA2D-425F-BE5D-D0A9F021B899}" sibTransId="{E9E29541-C47D-4C8D-93C7-471DCCC96964}"/>
    <dgm:cxn modelId="{BD338F28-660D-4C76-864C-3FB54B123CAB}" srcId="{C42FE010-6C3D-459E-AEC0-25F41955BE6D}" destId="{1EA83DA2-6332-468A-87C2-C973F3728067}" srcOrd="1" destOrd="0" parTransId="{16E19404-408C-4A28-BCFE-16D188916A07}" sibTransId="{768CDF35-A3C3-4D37-AFB0-E9FA040631D5}"/>
    <dgm:cxn modelId="{99A08D5D-E4F7-4DB8-B2BC-56BFB583F8EA}" srcId="{C42FE010-6C3D-459E-AEC0-25F41955BE6D}" destId="{13D5D840-5AC9-48D4-8B41-CB999E743D1D}" srcOrd="0" destOrd="0" parTransId="{9BACBC02-C26F-4E40-AEA7-546BBC30EB9F}" sibTransId="{A0EC3033-3372-4200-B5B9-21214F62BD92}"/>
    <dgm:cxn modelId="{CAEE6561-A65D-4644-B767-9CC1C334BB68}" type="presOf" srcId="{1EA83DA2-6332-468A-87C2-C973F3728067}" destId="{12F506C2-9CB6-4AC0-97E4-75635D768500}" srcOrd="0" destOrd="0" presId="urn:microsoft.com/office/officeart/2009/layout/ReverseList"/>
    <dgm:cxn modelId="{47CE8C8C-9484-4994-902B-BD54461C9049}" type="presOf" srcId="{C42FE010-6C3D-459E-AEC0-25F41955BE6D}" destId="{34627ADC-D169-4D84-B358-FD054E9A9CA0}" srcOrd="0" destOrd="0" presId="urn:microsoft.com/office/officeart/2009/layout/ReverseList"/>
    <dgm:cxn modelId="{E67935BA-1761-41AA-A7E5-1DD017519D98}" type="presOf" srcId="{13D5D840-5AC9-48D4-8B41-CB999E743D1D}" destId="{B4669BA2-9971-4E07-9CE4-96FF04F96AE9}" srcOrd="1" destOrd="0" presId="urn:microsoft.com/office/officeart/2009/layout/ReverseList"/>
    <dgm:cxn modelId="{C04096BE-6F93-44D7-838C-3743D20C9172}" type="presOf" srcId="{13D5D840-5AC9-48D4-8B41-CB999E743D1D}" destId="{877F30A1-AF5D-4415-8423-9ED59414536D}" srcOrd="0" destOrd="0" presId="urn:microsoft.com/office/officeart/2009/layout/ReverseList"/>
    <dgm:cxn modelId="{B5DFC81E-DD03-49D0-B487-690EE8FD585E}" type="presParOf" srcId="{34627ADC-D169-4D84-B358-FD054E9A9CA0}" destId="{877F30A1-AF5D-4415-8423-9ED59414536D}" srcOrd="0" destOrd="0" presId="urn:microsoft.com/office/officeart/2009/layout/ReverseList"/>
    <dgm:cxn modelId="{E9155BA6-DB96-45B7-90FD-7B4903B8DE17}" type="presParOf" srcId="{34627ADC-D169-4D84-B358-FD054E9A9CA0}" destId="{B4669BA2-9971-4E07-9CE4-96FF04F96AE9}" srcOrd="1" destOrd="0" presId="urn:microsoft.com/office/officeart/2009/layout/ReverseList"/>
    <dgm:cxn modelId="{AD08E584-E68C-4EA3-B793-A013F02D3AA0}" type="presParOf" srcId="{34627ADC-D169-4D84-B358-FD054E9A9CA0}" destId="{12F506C2-9CB6-4AC0-97E4-75635D768500}" srcOrd="2" destOrd="0" presId="urn:microsoft.com/office/officeart/2009/layout/ReverseList"/>
    <dgm:cxn modelId="{87785A16-92ED-4EE1-99A8-A346459BE2A0}" type="presParOf" srcId="{34627ADC-D169-4D84-B358-FD054E9A9CA0}" destId="{A111785E-E119-4C4F-8D35-626E27602730}" srcOrd="3" destOrd="0" presId="urn:microsoft.com/office/officeart/2009/layout/ReverseList"/>
    <dgm:cxn modelId="{14AFF009-9234-40FC-81BC-3B2ECC019C37}" type="presParOf" srcId="{34627ADC-D169-4D84-B358-FD054E9A9CA0}" destId="{25AA1156-6980-4594-A4A7-5876DCAC9F02}" srcOrd="4" destOrd="0" presId="urn:microsoft.com/office/officeart/2009/layout/ReverseList"/>
    <dgm:cxn modelId="{7BD5C949-BDC8-460B-B7FA-6B29F3646A97}" type="presParOf" srcId="{34627ADC-D169-4D84-B358-FD054E9A9CA0}" destId="{F536A007-B77A-45A2-8449-939B7119E3AB}"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FB1507-059F-4401-87AF-A0E60695E8AF}"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zh-TW" altLang="en-US"/>
        </a:p>
      </dgm:t>
    </dgm:pt>
    <dgm:pt modelId="{7BCC28E7-FAC9-4340-984B-24581488E35A}">
      <dgm:prSet phldrT="[文字]" custT="1"/>
      <dgm:spPr/>
      <dgm:t>
        <a:bodyPr/>
        <a:lstStyle/>
        <a:p>
          <a:pPr marL="0" marR="0" lvl="0" indent="0" defTabSz="914400" eaLnBrk="1" fontAlgn="auto" latinLnBrk="0" hangingPunct="1">
            <a:lnSpc>
              <a:spcPts val="1800"/>
            </a:lnSpc>
            <a:spcBef>
              <a:spcPts val="0"/>
            </a:spcBef>
            <a:spcAft>
              <a:spcPts val="0"/>
            </a:spcAft>
            <a:buClrTx/>
            <a:buSzTx/>
            <a:buFontTx/>
            <a:buNone/>
            <a:tabLst/>
            <a:defRPr/>
          </a:pPr>
          <a:r>
            <a:rPr lang="zh-TW" altLang="en-US" sz="2000" dirty="0"/>
            <a:t>     </a:t>
          </a:r>
          <a:r>
            <a:rPr lang="zh-TW" altLang="en-US" sz="2000" dirty="0">
              <a:latin typeface="微軟正黑體" panose="020B0604030504040204" pitchFamily="34" charset="-120"/>
              <a:ea typeface="微軟正黑體" panose="020B0604030504040204" pitchFamily="34" charset="-120"/>
            </a:rPr>
            <a:t>權勢性侵</a:t>
          </a:r>
          <a:endParaRPr lang="en-US" altLang="zh-TW" sz="2000" dirty="0">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ts val="1800"/>
            </a:lnSpc>
            <a:spcBef>
              <a:spcPts val="600"/>
            </a:spcBef>
            <a:spcAft>
              <a:spcPts val="0"/>
            </a:spcAft>
            <a:buClrTx/>
            <a:buSzTx/>
            <a:buFontTx/>
            <a:buNone/>
            <a:tabLst/>
            <a:defRPr/>
          </a:pPr>
          <a:endParaRPr lang="en-US" altLang="zh-TW" sz="1200" dirty="0">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ts val="1800"/>
            </a:lnSpc>
            <a:spcBef>
              <a:spcPts val="600"/>
            </a:spcBef>
            <a:spcAft>
              <a:spcPts val="0"/>
            </a:spcAft>
            <a:buClrTx/>
            <a:buSzTx/>
            <a:buFontTx/>
            <a:buNone/>
            <a:tabLst/>
            <a:defRPr/>
          </a:pPr>
          <a:r>
            <a:rPr lang="zh-TW" altLang="en-US" sz="1200" dirty="0">
              <a:latin typeface="微軟正黑體" panose="020B0604030504040204" pitchFamily="34" charset="-120"/>
              <a:ea typeface="微軟正黑體" panose="020B0604030504040204" pitchFamily="34" charset="-120"/>
            </a:rPr>
            <a:t>嫌疑人利用自己的教育機會、職務之便、資訊資源、照顧等身分與受害者建立「信任關係」，更可利用學生的尊敬、景仰，或掌握成績、參賽權作為手段，威脅或鬆懈在校師生的心防，這些行為在校園常難以辨識，使嫌疑人潛在校園的某處偷偷犯案。</a:t>
          </a:r>
        </a:p>
        <a:p>
          <a:pPr lvl="0" defTabSz="666750">
            <a:lnSpc>
              <a:spcPts val="1800"/>
            </a:lnSpc>
            <a:spcBef>
              <a:spcPct val="0"/>
            </a:spcBef>
            <a:spcAft>
              <a:spcPct val="35000"/>
            </a:spcAft>
          </a:pPr>
          <a:endParaRPr lang="zh-TW" altLang="en-US" sz="1200" dirty="0">
            <a:latin typeface="微軟正黑體" panose="020B0604030504040204" pitchFamily="34" charset="-120"/>
            <a:ea typeface="微軟正黑體" panose="020B0604030504040204" pitchFamily="34" charset="-120"/>
          </a:endParaRPr>
        </a:p>
      </dgm:t>
    </dgm:pt>
    <dgm:pt modelId="{BAE33FA7-E64F-4595-9E05-8FD9BD139E90}" type="parTrans" cxnId="{AA4781BD-CC38-4109-B6C9-4B17A3B92C9B}">
      <dgm:prSet/>
      <dgm:spPr/>
      <dgm:t>
        <a:bodyPr/>
        <a:lstStyle/>
        <a:p>
          <a:endParaRPr lang="zh-TW" altLang="en-US"/>
        </a:p>
      </dgm:t>
    </dgm:pt>
    <dgm:pt modelId="{F98CA86E-257E-4C62-9831-CCE0B6B61C62}" type="sibTrans" cxnId="{AA4781BD-CC38-4109-B6C9-4B17A3B92C9B}">
      <dgm:prSet/>
      <dgm:spPr/>
      <dgm:t>
        <a:bodyPr/>
        <a:lstStyle/>
        <a:p>
          <a:endParaRPr lang="zh-TW" altLang="en-US"/>
        </a:p>
      </dgm:t>
    </dgm:pt>
    <dgm:pt modelId="{82AF908B-2DFB-4CCB-909F-E88BEE9127FA}">
      <dgm:prSet phldrT="[文字]" phldr="1"/>
      <dgm:spPr/>
      <dgm:t>
        <a:bodyPr/>
        <a:lstStyle/>
        <a:p>
          <a:endParaRPr lang="zh-TW" altLang="en-US"/>
        </a:p>
      </dgm:t>
    </dgm:pt>
    <dgm:pt modelId="{27191DFB-1B6A-4A10-A023-72DA50511AED}" type="parTrans" cxnId="{889C5D90-2017-4E48-AE55-AD8B360AE1BE}">
      <dgm:prSet/>
      <dgm:spPr/>
      <dgm:t>
        <a:bodyPr/>
        <a:lstStyle/>
        <a:p>
          <a:endParaRPr lang="zh-TW" altLang="en-US"/>
        </a:p>
      </dgm:t>
    </dgm:pt>
    <dgm:pt modelId="{B1E26119-2300-47AC-B53C-78D246ECBDD2}" type="sibTrans" cxnId="{889C5D90-2017-4E48-AE55-AD8B360AE1BE}">
      <dgm:prSet/>
      <dgm:spPr/>
      <dgm:t>
        <a:bodyPr/>
        <a:lstStyle/>
        <a:p>
          <a:endParaRPr lang="zh-TW" altLang="en-US"/>
        </a:p>
      </dgm:t>
    </dgm:pt>
    <dgm:pt modelId="{751F4952-8827-45EE-B132-129EC18F763B}">
      <dgm:prSet custT="1"/>
      <dgm:spPr/>
      <dgm:t>
        <a:bodyPr/>
        <a:lstStyle/>
        <a:p>
          <a:pPr>
            <a:lnSpc>
              <a:spcPts val="1800"/>
            </a:lnSpc>
            <a:spcBef>
              <a:spcPts val="0"/>
            </a:spcBef>
            <a:spcAft>
              <a:spcPts val="0"/>
            </a:spcAft>
          </a:pPr>
          <a:r>
            <a:rPr lang="zh-TW" altLang="en-US" sz="1800" dirty="0"/>
            <a:t>   </a:t>
          </a:r>
          <a:r>
            <a:rPr lang="zh-TW" altLang="en-US" sz="2000" dirty="0">
              <a:latin typeface="微軟正黑體" panose="020B0604030504040204" pitchFamily="34" charset="-120"/>
              <a:ea typeface="微軟正黑體" panose="020B0604030504040204" pitchFamily="34" charset="-120"/>
            </a:rPr>
            <a:t>浸潤式性侵</a:t>
          </a:r>
          <a:endParaRPr lang="en-US" altLang="zh-TW" sz="2000" dirty="0">
            <a:latin typeface="微軟正黑體" panose="020B0604030504040204" pitchFamily="34" charset="-120"/>
            <a:ea typeface="微軟正黑體" panose="020B0604030504040204" pitchFamily="34" charset="-120"/>
          </a:endParaRPr>
        </a:p>
        <a:p>
          <a:pPr>
            <a:lnSpc>
              <a:spcPts val="1800"/>
            </a:lnSpc>
            <a:spcBef>
              <a:spcPts val="1200"/>
            </a:spcBef>
            <a:spcAft>
              <a:spcPts val="0"/>
            </a:spcAft>
          </a:pPr>
          <a:endParaRPr lang="en-US" altLang="zh-TW" sz="1200" dirty="0">
            <a:latin typeface="微軟正黑體" panose="020B0604030504040204" pitchFamily="34" charset="-120"/>
            <a:ea typeface="微軟正黑體" panose="020B0604030504040204" pitchFamily="34" charset="-120"/>
          </a:endParaRPr>
        </a:p>
        <a:p>
          <a:pPr>
            <a:lnSpc>
              <a:spcPts val="1800"/>
            </a:lnSpc>
            <a:spcBef>
              <a:spcPts val="1200"/>
            </a:spcBef>
            <a:spcAft>
              <a:spcPts val="0"/>
            </a:spcAft>
          </a:pPr>
          <a:r>
            <a:rPr lang="zh-TW" altLang="en-US" sz="1200" dirty="0">
              <a:latin typeface="微軟正黑體" panose="020B0604030504040204" pitchFamily="34" charset="-120"/>
              <a:ea typeface="微軟正黑體" panose="020B0604030504040204" pitchFamily="34" charset="-120"/>
            </a:rPr>
            <a:t>嫌疑人以各種控制及操控手段，與孩子建立信任，製造機會與孩子發生性互動，並使之正常化的行為。</a:t>
          </a:r>
        </a:p>
      </dgm:t>
    </dgm:pt>
    <dgm:pt modelId="{63BC3A51-4469-4164-8C2C-373F2ED72495}" type="parTrans" cxnId="{B1B89DFB-ABBF-47D0-9FED-A649EC07AACF}">
      <dgm:prSet/>
      <dgm:spPr/>
      <dgm:t>
        <a:bodyPr/>
        <a:lstStyle/>
        <a:p>
          <a:endParaRPr lang="zh-TW" altLang="en-US"/>
        </a:p>
      </dgm:t>
    </dgm:pt>
    <dgm:pt modelId="{B4211669-970A-4529-8631-7ECE18D21C4C}" type="sibTrans" cxnId="{B1B89DFB-ABBF-47D0-9FED-A649EC07AACF}">
      <dgm:prSet/>
      <dgm:spPr/>
      <dgm:t>
        <a:bodyPr/>
        <a:lstStyle/>
        <a:p>
          <a:endParaRPr lang="zh-TW" altLang="en-US"/>
        </a:p>
      </dgm:t>
    </dgm:pt>
    <dgm:pt modelId="{4430D88D-2D22-4D42-8B3B-312A7168FDA8}">
      <dgm:prSet/>
      <dgm:spPr/>
      <dgm:t>
        <a:bodyPr/>
        <a:lstStyle/>
        <a:p>
          <a:endParaRPr lang="zh-TW" altLang="en-US"/>
        </a:p>
      </dgm:t>
    </dgm:pt>
    <dgm:pt modelId="{784A5A95-E6CF-4E27-9850-CFAB53DBE866}" type="parTrans" cxnId="{E4D3C8F3-ACEB-4DE0-8FF5-326C4FA421C1}">
      <dgm:prSet/>
      <dgm:spPr/>
      <dgm:t>
        <a:bodyPr/>
        <a:lstStyle/>
        <a:p>
          <a:endParaRPr lang="zh-TW" altLang="en-US"/>
        </a:p>
      </dgm:t>
    </dgm:pt>
    <dgm:pt modelId="{FFE2DB6F-FD5A-4EF9-8B75-AEC57D695D7F}" type="sibTrans" cxnId="{E4D3C8F3-ACEB-4DE0-8FF5-326C4FA421C1}">
      <dgm:prSet/>
      <dgm:spPr/>
      <dgm:t>
        <a:bodyPr/>
        <a:lstStyle/>
        <a:p>
          <a:endParaRPr lang="zh-TW" altLang="en-US"/>
        </a:p>
      </dgm:t>
    </dgm:pt>
    <dgm:pt modelId="{14FB216D-E450-4792-9C87-BE3EDA20222C}">
      <dgm:prSet/>
      <dgm:spPr/>
      <dgm:t>
        <a:bodyPr/>
        <a:lstStyle/>
        <a:p>
          <a:endParaRPr lang="zh-TW" altLang="en-US"/>
        </a:p>
      </dgm:t>
    </dgm:pt>
    <dgm:pt modelId="{E4928BA1-FAC1-410B-A327-DCD452C1472A}" type="parTrans" cxnId="{27D70625-688C-4F73-BAA8-09A99C431277}">
      <dgm:prSet/>
      <dgm:spPr/>
      <dgm:t>
        <a:bodyPr/>
        <a:lstStyle/>
        <a:p>
          <a:endParaRPr lang="zh-TW" altLang="en-US"/>
        </a:p>
      </dgm:t>
    </dgm:pt>
    <dgm:pt modelId="{77B53727-0DD3-4BCA-9BDD-9C67E9A3B295}" type="sibTrans" cxnId="{27D70625-688C-4F73-BAA8-09A99C431277}">
      <dgm:prSet/>
      <dgm:spPr/>
      <dgm:t>
        <a:bodyPr/>
        <a:lstStyle/>
        <a:p>
          <a:endParaRPr lang="zh-TW" altLang="en-US"/>
        </a:p>
      </dgm:t>
    </dgm:pt>
    <dgm:pt modelId="{4423AA32-0333-4A8D-A226-3FB36CCFA3AC}">
      <dgm:prSet/>
      <dgm:spPr/>
      <dgm:t>
        <a:bodyPr/>
        <a:lstStyle/>
        <a:p>
          <a:endParaRPr lang="zh-TW" altLang="en-US"/>
        </a:p>
      </dgm:t>
    </dgm:pt>
    <dgm:pt modelId="{605DC0D8-1095-427D-BA66-F23E22D0BBB5}" type="parTrans" cxnId="{E6E9928C-FDE3-47AC-8F6A-B205CCBB6E7C}">
      <dgm:prSet/>
      <dgm:spPr/>
      <dgm:t>
        <a:bodyPr/>
        <a:lstStyle/>
        <a:p>
          <a:endParaRPr lang="zh-TW" altLang="en-US"/>
        </a:p>
      </dgm:t>
    </dgm:pt>
    <dgm:pt modelId="{02FD74B7-C1D4-47F7-8534-20FCC6893B30}" type="sibTrans" cxnId="{E6E9928C-FDE3-47AC-8F6A-B205CCBB6E7C}">
      <dgm:prSet/>
      <dgm:spPr/>
      <dgm:t>
        <a:bodyPr/>
        <a:lstStyle/>
        <a:p>
          <a:endParaRPr lang="zh-TW" altLang="en-US"/>
        </a:p>
      </dgm:t>
    </dgm:pt>
    <dgm:pt modelId="{489322E3-3721-458B-AC11-302F2429D10B}">
      <dgm:prSet/>
      <dgm:spPr/>
      <dgm:t>
        <a:bodyPr/>
        <a:lstStyle/>
        <a:p>
          <a:endParaRPr lang="zh-TW" altLang="en-US"/>
        </a:p>
      </dgm:t>
    </dgm:pt>
    <dgm:pt modelId="{6BF80181-8153-494E-9F5D-D3D5ABCFE82D}" type="parTrans" cxnId="{FFF4099C-058A-478F-9384-05D26E2FFD98}">
      <dgm:prSet/>
      <dgm:spPr/>
      <dgm:t>
        <a:bodyPr/>
        <a:lstStyle/>
        <a:p>
          <a:endParaRPr lang="zh-TW" altLang="en-US"/>
        </a:p>
      </dgm:t>
    </dgm:pt>
    <dgm:pt modelId="{9ADEBB12-D005-4DCD-899B-BC288A0484E5}" type="sibTrans" cxnId="{FFF4099C-058A-478F-9384-05D26E2FFD98}">
      <dgm:prSet/>
      <dgm:spPr/>
      <dgm:t>
        <a:bodyPr/>
        <a:lstStyle/>
        <a:p>
          <a:endParaRPr lang="zh-TW" altLang="en-US"/>
        </a:p>
      </dgm:t>
    </dgm:pt>
    <dgm:pt modelId="{E3E7F74C-20F4-4E8E-B848-5292AD0BBB3C}">
      <dgm:prSet/>
      <dgm:spPr/>
      <dgm:t>
        <a:bodyPr/>
        <a:lstStyle/>
        <a:p>
          <a:endParaRPr lang="zh-TW" altLang="en-US" dirty="0"/>
        </a:p>
      </dgm:t>
    </dgm:pt>
    <dgm:pt modelId="{10A39C0A-74FD-471F-8D1A-09A198D4ECD5}" type="parTrans" cxnId="{90E3A0C3-A16F-4000-8B4E-D57D5F3EBE42}">
      <dgm:prSet/>
      <dgm:spPr/>
      <dgm:t>
        <a:bodyPr/>
        <a:lstStyle/>
        <a:p>
          <a:endParaRPr lang="zh-TW" altLang="en-US"/>
        </a:p>
      </dgm:t>
    </dgm:pt>
    <dgm:pt modelId="{2E1D794C-4672-4CDD-8723-F6FC1670058A}" type="sibTrans" cxnId="{90E3A0C3-A16F-4000-8B4E-D57D5F3EBE42}">
      <dgm:prSet/>
      <dgm:spPr/>
      <dgm:t>
        <a:bodyPr/>
        <a:lstStyle/>
        <a:p>
          <a:endParaRPr lang="zh-TW" altLang="en-US"/>
        </a:p>
      </dgm:t>
    </dgm:pt>
    <dgm:pt modelId="{56C95775-C750-4DA0-BD95-AB7B7D14BD58}" type="pres">
      <dgm:prSet presAssocID="{3AFB1507-059F-4401-87AF-A0E60695E8AF}" presName="Name0" presStyleCnt="0">
        <dgm:presLayoutVars>
          <dgm:chMax val="2"/>
          <dgm:chPref val="2"/>
          <dgm:animLvl val="lvl"/>
        </dgm:presLayoutVars>
      </dgm:prSet>
      <dgm:spPr/>
    </dgm:pt>
    <dgm:pt modelId="{1336E168-60E4-49A9-88F5-858F75D0EF5C}" type="pres">
      <dgm:prSet presAssocID="{3AFB1507-059F-4401-87AF-A0E60695E8AF}" presName="LeftText" presStyleLbl="revTx" presStyleIdx="0" presStyleCnt="0">
        <dgm:presLayoutVars>
          <dgm:bulletEnabled val="1"/>
        </dgm:presLayoutVars>
      </dgm:prSet>
      <dgm:spPr/>
    </dgm:pt>
    <dgm:pt modelId="{FBD3B74C-7CD8-413C-920A-F1D36DDB0749}" type="pres">
      <dgm:prSet presAssocID="{3AFB1507-059F-4401-87AF-A0E60695E8AF}" presName="LeftNode" presStyleLbl="bgImgPlace1" presStyleIdx="0" presStyleCnt="2">
        <dgm:presLayoutVars>
          <dgm:chMax val="2"/>
          <dgm:chPref val="2"/>
        </dgm:presLayoutVars>
      </dgm:prSet>
      <dgm:spPr/>
    </dgm:pt>
    <dgm:pt modelId="{8F30CC51-CBF2-4C36-88DC-CD1503D9E1D9}" type="pres">
      <dgm:prSet presAssocID="{3AFB1507-059F-4401-87AF-A0E60695E8AF}" presName="RightText" presStyleLbl="revTx" presStyleIdx="0" presStyleCnt="0">
        <dgm:presLayoutVars>
          <dgm:bulletEnabled val="1"/>
        </dgm:presLayoutVars>
      </dgm:prSet>
      <dgm:spPr/>
    </dgm:pt>
    <dgm:pt modelId="{6A4E5FEF-9654-4539-87A3-C5B335A54005}" type="pres">
      <dgm:prSet presAssocID="{3AFB1507-059F-4401-87AF-A0E60695E8AF}" presName="RightNode" presStyleLbl="bgImgPlace1" presStyleIdx="1" presStyleCnt="2">
        <dgm:presLayoutVars>
          <dgm:chMax val="0"/>
          <dgm:chPref val="0"/>
        </dgm:presLayoutVars>
      </dgm:prSet>
      <dgm:spPr/>
    </dgm:pt>
    <dgm:pt modelId="{0475CC65-F2DF-4564-A9EF-285199279E94}" type="pres">
      <dgm:prSet presAssocID="{3AFB1507-059F-4401-87AF-A0E60695E8AF}" presName="TopArrow" presStyleLbl="node1" presStyleIdx="0" presStyleCnt="2" custScaleX="72669" custScaleY="77961" custLinFactNeighborX="-2600" custLinFactNeighborY="-4539"/>
      <dgm:spPr/>
    </dgm:pt>
    <dgm:pt modelId="{A8ED0894-2F95-4015-ADA4-30174F1FE669}" type="pres">
      <dgm:prSet presAssocID="{3AFB1507-059F-4401-87AF-A0E60695E8AF}" presName="BottomArrow" presStyleLbl="node1" presStyleIdx="1" presStyleCnt="2" custScaleX="77588" custScaleY="79290" custLinFactNeighborX="-2600" custLinFactNeighborY="5617"/>
      <dgm:spPr/>
    </dgm:pt>
  </dgm:ptLst>
  <dgm:cxnLst>
    <dgm:cxn modelId="{5A468D15-4106-4088-BFE7-33673761C552}" type="presOf" srcId="{751F4952-8827-45EE-B132-129EC18F763B}" destId="{8F30CC51-CBF2-4C36-88DC-CD1503D9E1D9}" srcOrd="0" destOrd="0" presId="urn:microsoft.com/office/officeart/2009/layout/ReverseList"/>
    <dgm:cxn modelId="{27D70625-688C-4F73-BAA8-09A99C431277}" srcId="{3AFB1507-059F-4401-87AF-A0E60695E8AF}" destId="{14FB216D-E450-4792-9C87-BE3EDA20222C}" srcOrd="6" destOrd="0" parTransId="{E4928BA1-FAC1-410B-A327-DCD452C1472A}" sibTransId="{77B53727-0DD3-4BCA-9BDD-9C67E9A3B295}"/>
    <dgm:cxn modelId="{CB3A558B-12AF-4A05-8C28-7E3557E3C115}" type="presOf" srcId="{7BCC28E7-FAC9-4340-984B-24581488E35A}" destId="{FBD3B74C-7CD8-413C-920A-F1D36DDB0749}" srcOrd="1" destOrd="0" presId="urn:microsoft.com/office/officeart/2009/layout/ReverseList"/>
    <dgm:cxn modelId="{E6E9928C-FDE3-47AC-8F6A-B205CCBB6E7C}" srcId="{3AFB1507-059F-4401-87AF-A0E60695E8AF}" destId="{4423AA32-0333-4A8D-A226-3FB36CCFA3AC}" srcOrd="4" destOrd="0" parTransId="{605DC0D8-1095-427D-BA66-F23E22D0BBB5}" sibTransId="{02FD74B7-C1D4-47F7-8534-20FCC6893B30}"/>
    <dgm:cxn modelId="{889C5D90-2017-4E48-AE55-AD8B360AE1BE}" srcId="{3AFB1507-059F-4401-87AF-A0E60695E8AF}" destId="{82AF908B-2DFB-4CCB-909F-E88BEE9127FA}" srcOrd="7" destOrd="0" parTransId="{27191DFB-1B6A-4A10-A023-72DA50511AED}" sibTransId="{B1E26119-2300-47AC-B53C-78D246ECBDD2}"/>
    <dgm:cxn modelId="{FFF4099C-058A-478F-9384-05D26E2FFD98}" srcId="{3AFB1507-059F-4401-87AF-A0E60695E8AF}" destId="{489322E3-3721-458B-AC11-302F2429D10B}" srcOrd="3" destOrd="0" parTransId="{6BF80181-8153-494E-9F5D-D3D5ABCFE82D}" sibTransId="{9ADEBB12-D005-4DCD-899B-BC288A0484E5}"/>
    <dgm:cxn modelId="{CD3E01A2-57F7-45E6-B50D-864284734C8F}" type="presOf" srcId="{7BCC28E7-FAC9-4340-984B-24581488E35A}" destId="{1336E168-60E4-49A9-88F5-858F75D0EF5C}" srcOrd="0" destOrd="0" presId="urn:microsoft.com/office/officeart/2009/layout/ReverseList"/>
    <dgm:cxn modelId="{D0BA51A3-D56C-4B5B-85E2-C690CD5FECF8}" type="presOf" srcId="{3AFB1507-059F-4401-87AF-A0E60695E8AF}" destId="{56C95775-C750-4DA0-BD95-AB7B7D14BD58}" srcOrd="0" destOrd="0" presId="urn:microsoft.com/office/officeart/2009/layout/ReverseList"/>
    <dgm:cxn modelId="{AA4781BD-CC38-4109-B6C9-4B17A3B92C9B}" srcId="{3AFB1507-059F-4401-87AF-A0E60695E8AF}" destId="{7BCC28E7-FAC9-4340-984B-24581488E35A}" srcOrd="0" destOrd="0" parTransId="{BAE33FA7-E64F-4595-9E05-8FD9BD139E90}" sibTransId="{F98CA86E-257E-4C62-9831-CCE0B6B61C62}"/>
    <dgm:cxn modelId="{90E3A0C3-A16F-4000-8B4E-D57D5F3EBE42}" srcId="{3AFB1507-059F-4401-87AF-A0E60695E8AF}" destId="{E3E7F74C-20F4-4E8E-B848-5292AD0BBB3C}" srcOrd="2" destOrd="0" parTransId="{10A39C0A-74FD-471F-8D1A-09A198D4ECD5}" sibTransId="{2E1D794C-4672-4CDD-8723-F6FC1670058A}"/>
    <dgm:cxn modelId="{0809E0D6-4400-4B7A-9923-018268B7FF64}" type="presOf" srcId="{751F4952-8827-45EE-B132-129EC18F763B}" destId="{6A4E5FEF-9654-4539-87A3-C5B335A54005}" srcOrd="1" destOrd="0" presId="urn:microsoft.com/office/officeart/2009/layout/ReverseList"/>
    <dgm:cxn modelId="{E4D3C8F3-ACEB-4DE0-8FF5-326C4FA421C1}" srcId="{3AFB1507-059F-4401-87AF-A0E60695E8AF}" destId="{4430D88D-2D22-4D42-8B3B-312A7168FDA8}" srcOrd="5" destOrd="0" parTransId="{784A5A95-E6CF-4E27-9850-CFAB53DBE866}" sibTransId="{FFE2DB6F-FD5A-4EF9-8B75-AEC57D695D7F}"/>
    <dgm:cxn modelId="{B1B89DFB-ABBF-47D0-9FED-A649EC07AACF}" srcId="{3AFB1507-059F-4401-87AF-A0E60695E8AF}" destId="{751F4952-8827-45EE-B132-129EC18F763B}" srcOrd="1" destOrd="0" parTransId="{63BC3A51-4469-4164-8C2C-373F2ED72495}" sibTransId="{B4211669-970A-4529-8631-7ECE18D21C4C}"/>
    <dgm:cxn modelId="{F6D8B789-F299-44C4-AFDF-D442F1712392}" type="presParOf" srcId="{56C95775-C750-4DA0-BD95-AB7B7D14BD58}" destId="{1336E168-60E4-49A9-88F5-858F75D0EF5C}" srcOrd="0" destOrd="0" presId="urn:microsoft.com/office/officeart/2009/layout/ReverseList"/>
    <dgm:cxn modelId="{C6256027-8D31-44CD-8FDC-F227611023A8}" type="presParOf" srcId="{56C95775-C750-4DA0-BD95-AB7B7D14BD58}" destId="{FBD3B74C-7CD8-413C-920A-F1D36DDB0749}" srcOrd="1" destOrd="0" presId="urn:microsoft.com/office/officeart/2009/layout/ReverseList"/>
    <dgm:cxn modelId="{8A680DC9-26B0-4ABB-A6D1-F1C89831CE32}" type="presParOf" srcId="{56C95775-C750-4DA0-BD95-AB7B7D14BD58}" destId="{8F30CC51-CBF2-4C36-88DC-CD1503D9E1D9}" srcOrd="2" destOrd="0" presId="urn:microsoft.com/office/officeart/2009/layout/ReverseList"/>
    <dgm:cxn modelId="{A4190B70-7429-440D-A8D9-FB38604A90A5}" type="presParOf" srcId="{56C95775-C750-4DA0-BD95-AB7B7D14BD58}" destId="{6A4E5FEF-9654-4539-87A3-C5B335A54005}" srcOrd="3" destOrd="0" presId="urn:microsoft.com/office/officeart/2009/layout/ReverseList"/>
    <dgm:cxn modelId="{C4D2F441-9D1D-4F1A-9B0F-404A802E697A}" type="presParOf" srcId="{56C95775-C750-4DA0-BD95-AB7B7D14BD58}" destId="{0475CC65-F2DF-4564-A9EF-285199279E94}" srcOrd="4" destOrd="0" presId="urn:microsoft.com/office/officeart/2009/layout/ReverseList"/>
    <dgm:cxn modelId="{0CFD6D0A-6EB0-490F-B80F-25132F0172EC}" type="presParOf" srcId="{56C95775-C750-4DA0-BD95-AB7B7D14BD58}" destId="{A8ED0894-2F95-4015-ADA4-30174F1FE669}" srcOrd="5" destOrd="0" presId="urn:microsoft.com/office/officeart/2009/layout/Reverse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5868CE-4974-4B28-B964-D624020CB14B}" type="doc">
      <dgm:prSet loTypeId="urn:microsoft.com/office/officeart/2005/8/layout/cycle8" loCatId="cycle" qsTypeId="urn:microsoft.com/office/officeart/2005/8/quickstyle/simple1" qsCatId="simple" csTypeId="urn:microsoft.com/office/officeart/2005/8/colors/colorful1" csCatId="colorful" phldr="1"/>
      <dgm:spPr/>
    </dgm:pt>
    <dgm:pt modelId="{EC9E743C-046B-4ED4-B21C-30B4880BE841}" type="pres">
      <dgm:prSet presAssocID="{505868CE-4974-4B28-B964-D624020CB14B}" presName="compositeShape" presStyleCnt="0">
        <dgm:presLayoutVars>
          <dgm:chMax val="7"/>
          <dgm:dir/>
          <dgm:resizeHandles val="exact"/>
        </dgm:presLayoutVars>
      </dgm:prSet>
      <dgm:spPr/>
    </dgm:pt>
  </dgm:ptLst>
  <dgm:cxnLst>
    <dgm:cxn modelId="{17AFE017-78CD-4CF9-8072-ABE9A1A6B97C}" type="presOf" srcId="{505868CE-4974-4B28-B964-D624020CB14B}" destId="{EC9E743C-046B-4ED4-B21C-30B4880BE841}" srcOrd="0"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A2D438-CB28-4BD5-927D-8A97C65087F3}"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zh-TW" altLang="en-US"/>
        </a:p>
      </dgm:t>
    </dgm:pt>
    <dgm:pt modelId="{262510AC-1E37-46AD-98D6-89B64CE20386}">
      <dgm:prSet phldrT="[文字]"/>
      <dgm:spPr/>
      <dgm:t>
        <a:bodyPr/>
        <a:lstStyle/>
        <a:p>
          <a:r>
            <a:rPr lang="en-US" altLang="zh-TW" b="1" dirty="0"/>
            <a:t>2.</a:t>
          </a:r>
        </a:p>
        <a:p>
          <a:r>
            <a:rPr lang="zh-TW" altLang="en-US" b="1" dirty="0"/>
            <a:t>試探性</a:t>
          </a:r>
          <a:endParaRPr lang="en-US" altLang="zh-TW" b="1" dirty="0"/>
        </a:p>
        <a:p>
          <a:r>
            <a:rPr lang="zh-TW" altLang="en-US" b="1" dirty="0"/>
            <a:t>漸進式加害</a:t>
          </a:r>
          <a:endParaRPr lang="en-US" altLang="zh-TW" b="1" dirty="0"/>
        </a:p>
      </dgm:t>
    </dgm:pt>
    <dgm:pt modelId="{7668D805-38AB-43FE-80DC-4AF70E9086AB}" type="parTrans" cxnId="{E728DA3F-7A7C-41A2-809E-AFBE790EF725}">
      <dgm:prSet/>
      <dgm:spPr/>
      <dgm:t>
        <a:bodyPr/>
        <a:lstStyle/>
        <a:p>
          <a:endParaRPr lang="zh-TW" altLang="en-US"/>
        </a:p>
      </dgm:t>
    </dgm:pt>
    <dgm:pt modelId="{2F1DAA8E-8B2E-44EC-A306-DB94CD45DB2E}" type="sibTrans" cxnId="{E728DA3F-7A7C-41A2-809E-AFBE790EF725}">
      <dgm:prSet/>
      <dgm:spPr/>
      <dgm:t>
        <a:bodyPr/>
        <a:lstStyle/>
        <a:p>
          <a:endParaRPr lang="zh-TW" altLang="en-US"/>
        </a:p>
      </dgm:t>
    </dgm:pt>
    <dgm:pt modelId="{F2B34AE1-3873-4CAB-8E72-6F7A9D0EC8B8}">
      <dgm:prSet phldrT="[文字]"/>
      <dgm:spPr/>
      <dgm:t>
        <a:bodyPr/>
        <a:lstStyle/>
        <a:p>
          <a:r>
            <a:rPr lang="zh-TW" altLang="en-US" b="1" dirty="0"/>
            <a:t>把柄</a:t>
          </a:r>
        </a:p>
      </dgm:t>
    </dgm:pt>
    <dgm:pt modelId="{14B51CB7-0753-4433-8064-134A434E72EA}" type="parTrans" cxnId="{27095F36-B505-4D64-AE44-0345F60DF4C3}">
      <dgm:prSet/>
      <dgm:spPr/>
      <dgm:t>
        <a:bodyPr/>
        <a:lstStyle/>
        <a:p>
          <a:endParaRPr lang="zh-TW" altLang="en-US"/>
        </a:p>
      </dgm:t>
    </dgm:pt>
    <dgm:pt modelId="{161660B4-0879-4078-994D-FAFFD66F9CAE}" type="sibTrans" cxnId="{27095F36-B505-4D64-AE44-0345F60DF4C3}">
      <dgm:prSet/>
      <dgm:spPr/>
      <dgm:t>
        <a:bodyPr/>
        <a:lstStyle/>
        <a:p>
          <a:endParaRPr lang="zh-TW" altLang="en-US"/>
        </a:p>
      </dgm:t>
    </dgm:pt>
    <dgm:pt modelId="{707062DA-7284-41B3-A7C7-0DA5E40D02B9}">
      <dgm:prSet phldrT="[文字]"/>
      <dgm:spPr/>
      <dgm:t>
        <a:bodyPr/>
        <a:lstStyle/>
        <a:p>
          <a:r>
            <a:rPr lang="zh-TW" altLang="en-US" b="1" dirty="0"/>
            <a:t>恐嚇勒索</a:t>
          </a:r>
        </a:p>
      </dgm:t>
    </dgm:pt>
    <dgm:pt modelId="{04C52987-A61C-42A4-8CEC-BAE039DCD235}" type="parTrans" cxnId="{2F16036C-53FD-4329-8FB8-9A3E59377DC6}">
      <dgm:prSet/>
      <dgm:spPr/>
      <dgm:t>
        <a:bodyPr/>
        <a:lstStyle/>
        <a:p>
          <a:endParaRPr lang="zh-TW" altLang="en-US"/>
        </a:p>
      </dgm:t>
    </dgm:pt>
    <dgm:pt modelId="{0C534AE8-C2B9-4F74-8E3D-DAFEA37914A8}" type="sibTrans" cxnId="{2F16036C-53FD-4329-8FB8-9A3E59377DC6}">
      <dgm:prSet/>
      <dgm:spPr/>
      <dgm:t>
        <a:bodyPr/>
        <a:lstStyle/>
        <a:p>
          <a:endParaRPr lang="zh-TW" altLang="en-US"/>
        </a:p>
      </dgm:t>
    </dgm:pt>
    <dgm:pt modelId="{BFCE1FDE-E385-43C2-9008-98B7445C0B97}">
      <dgm:prSet phldrT="[文字]"/>
      <dgm:spPr/>
      <dgm:t>
        <a:bodyPr/>
        <a:lstStyle/>
        <a:p>
          <a:r>
            <a:rPr lang="en-US" altLang="zh-TW" b="1" dirty="0"/>
            <a:t>3.</a:t>
          </a:r>
        </a:p>
        <a:p>
          <a:r>
            <a:rPr lang="zh-TW" altLang="en-US" b="1" dirty="0"/>
            <a:t>再一次加害</a:t>
          </a:r>
          <a:endParaRPr lang="en-US" altLang="zh-TW" b="1" dirty="0"/>
        </a:p>
        <a:p>
          <a:r>
            <a:rPr lang="zh-TW" altLang="en-US" b="1" dirty="0"/>
            <a:t>嚴重程度提升</a:t>
          </a:r>
        </a:p>
      </dgm:t>
    </dgm:pt>
    <dgm:pt modelId="{9E2D26B3-1B50-4950-949E-B8F3A0F7A346}" type="parTrans" cxnId="{507ADB00-C65B-4522-BFBB-D658AA0544E5}">
      <dgm:prSet/>
      <dgm:spPr/>
      <dgm:t>
        <a:bodyPr/>
        <a:lstStyle/>
        <a:p>
          <a:endParaRPr lang="zh-TW" altLang="en-US"/>
        </a:p>
      </dgm:t>
    </dgm:pt>
    <dgm:pt modelId="{51FB883B-592D-463C-B948-5B86189AC890}" type="sibTrans" cxnId="{507ADB00-C65B-4522-BFBB-D658AA0544E5}">
      <dgm:prSet/>
      <dgm:spPr/>
      <dgm:t>
        <a:bodyPr/>
        <a:lstStyle/>
        <a:p>
          <a:endParaRPr lang="zh-TW" altLang="en-US"/>
        </a:p>
      </dgm:t>
    </dgm:pt>
    <dgm:pt modelId="{5BAD4B6C-B592-4BDD-BE2B-58C82CE0E972}">
      <dgm:prSet phldrT="[文字]"/>
      <dgm:spPr/>
      <dgm:t>
        <a:bodyPr/>
        <a:lstStyle/>
        <a:p>
          <a:r>
            <a:rPr lang="en-US" altLang="zh-TW" b="1" dirty="0"/>
            <a:t>1.</a:t>
          </a:r>
        </a:p>
        <a:p>
          <a:r>
            <a:rPr lang="zh-TW" altLang="en-US" b="1" dirty="0"/>
            <a:t>甜頭</a:t>
          </a:r>
          <a:endParaRPr lang="en-US" altLang="zh-TW" b="1" dirty="0"/>
        </a:p>
        <a:p>
          <a:r>
            <a:rPr lang="zh-TW" altLang="en-US" b="1" dirty="0"/>
            <a:t>建立關係</a:t>
          </a:r>
        </a:p>
      </dgm:t>
    </dgm:pt>
    <dgm:pt modelId="{4C83CF50-B622-4399-AC94-47025AD2B65F}" type="parTrans" cxnId="{51E563B8-C8D5-469A-9E16-72C4A96EBAEB}">
      <dgm:prSet/>
      <dgm:spPr/>
      <dgm:t>
        <a:bodyPr/>
        <a:lstStyle/>
        <a:p>
          <a:endParaRPr lang="zh-TW" altLang="en-US"/>
        </a:p>
      </dgm:t>
    </dgm:pt>
    <dgm:pt modelId="{2AA85089-998F-4138-9261-94A7922EFD86}" type="sibTrans" cxnId="{51E563B8-C8D5-469A-9E16-72C4A96EBAEB}">
      <dgm:prSet/>
      <dgm:spPr/>
      <dgm:t>
        <a:bodyPr/>
        <a:lstStyle/>
        <a:p>
          <a:endParaRPr lang="zh-TW" altLang="en-US"/>
        </a:p>
      </dgm:t>
    </dgm:pt>
    <dgm:pt modelId="{71DA7581-BD09-4E41-A2C2-8F5BE07E29DF}" type="pres">
      <dgm:prSet presAssocID="{6AA2D438-CB28-4BD5-927D-8A97C65087F3}" presName="Name0" presStyleCnt="0">
        <dgm:presLayoutVars>
          <dgm:chMax val="7"/>
          <dgm:dir/>
          <dgm:animOne val="branch"/>
        </dgm:presLayoutVars>
      </dgm:prSet>
      <dgm:spPr/>
    </dgm:pt>
    <dgm:pt modelId="{8F61F121-B03C-4D18-9135-28003BCF5636}" type="pres">
      <dgm:prSet presAssocID="{262510AC-1E37-46AD-98D6-89B64CE20386}" presName="parTx1" presStyleLbl="node1" presStyleIdx="0" presStyleCnt="3" custLinFactX="74777" custLinFactNeighborX="100000" custLinFactNeighborY="582"/>
      <dgm:spPr/>
    </dgm:pt>
    <dgm:pt modelId="{A45DA429-239A-438A-B902-FEEA9949C202}" type="pres">
      <dgm:prSet presAssocID="{262510AC-1E37-46AD-98D6-89B64CE20386}" presName="spPre1" presStyleCnt="0"/>
      <dgm:spPr/>
    </dgm:pt>
    <dgm:pt modelId="{1F7B8101-8504-4833-AE01-818F612D246A}" type="pres">
      <dgm:prSet presAssocID="{262510AC-1E37-46AD-98D6-89B64CE20386}" presName="chLin1" presStyleCnt="0"/>
      <dgm:spPr/>
    </dgm:pt>
    <dgm:pt modelId="{ED8FE070-1A5B-43C1-883D-508383710BA4}" type="pres">
      <dgm:prSet presAssocID="{14B51CB7-0753-4433-8064-134A434E72EA}" presName="Name11" presStyleLbl="parChTrans1D1" presStyleIdx="0" presStyleCnt="8"/>
      <dgm:spPr/>
    </dgm:pt>
    <dgm:pt modelId="{9E2D74D5-5BC4-46C3-A5C0-F4CBCC2B6772}" type="pres">
      <dgm:prSet presAssocID="{14B51CB7-0753-4433-8064-134A434E72EA}" presName="Name31" presStyleLbl="parChTrans1D1" presStyleIdx="1" presStyleCnt="8"/>
      <dgm:spPr/>
    </dgm:pt>
    <dgm:pt modelId="{B1D54D0F-6E80-4922-8DBC-0E71FA59C559}" type="pres">
      <dgm:prSet presAssocID="{F2B34AE1-3873-4CAB-8E72-6F7A9D0EC8B8}" presName="txAndLines1" presStyleCnt="0"/>
      <dgm:spPr/>
    </dgm:pt>
    <dgm:pt modelId="{0421D72A-40AB-4C8D-8142-C000FB01C88A}" type="pres">
      <dgm:prSet presAssocID="{F2B34AE1-3873-4CAB-8E72-6F7A9D0EC8B8}" presName="anchor1" presStyleCnt="0"/>
      <dgm:spPr/>
    </dgm:pt>
    <dgm:pt modelId="{EB87171A-66F1-46DC-AE1C-216CA42629AE}" type="pres">
      <dgm:prSet presAssocID="{F2B34AE1-3873-4CAB-8E72-6F7A9D0EC8B8}" presName="backup1" presStyleCnt="0"/>
      <dgm:spPr/>
    </dgm:pt>
    <dgm:pt modelId="{A4B2D687-5C0B-431B-A74C-B6920499E383}" type="pres">
      <dgm:prSet presAssocID="{F2B34AE1-3873-4CAB-8E72-6F7A9D0EC8B8}" presName="preLine1" presStyleLbl="parChTrans1D1" presStyleIdx="2" presStyleCnt="8"/>
      <dgm:spPr/>
    </dgm:pt>
    <dgm:pt modelId="{3343538F-E51C-41CA-BC4C-9CBF0085E276}" type="pres">
      <dgm:prSet presAssocID="{F2B34AE1-3873-4CAB-8E72-6F7A9D0EC8B8}" presName="desTx1" presStyleLbl="revTx" presStyleIdx="0" presStyleCnt="0" custLinFactX="100000" custLinFactNeighborX="161645" custLinFactNeighborY="1169">
        <dgm:presLayoutVars>
          <dgm:bulletEnabled val="1"/>
        </dgm:presLayoutVars>
      </dgm:prSet>
      <dgm:spPr/>
    </dgm:pt>
    <dgm:pt modelId="{8DF94B36-152D-4C36-883F-925880352663}" type="pres">
      <dgm:prSet presAssocID="{F2B34AE1-3873-4CAB-8E72-6F7A9D0EC8B8}" presName="postLine1" presStyleLbl="parChTrans1D1" presStyleIdx="3" presStyleCnt="8"/>
      <dgm:spPr/>
    </dgm:pt>
    <dgm:pt modelId="{60EE7371-B992-4440-87B9-D217E17F2D32}" type="pres">
      <dgm:prSet presAssocID="{04C52987-A61C-42A4-8CEC-BAE039DCD235}" presName="Name11" presStyleLbl="parChTrans1D1" presStyleIdx="4" presStyleCnt="8"/>
      <dgm:spPr/>
    </dgm:pt>
    <dgm:pt modelId="{5D115BBC-713D-46DF-806E-E9A1578C6749}" type="pres">
      <dgm:prSet presAssocID="{04C52987-A61C-42A4-8CEC-BAE039DCD235}" presName="Name31" presStyleLbl="parChTrans1D1" presStyleIdx="5" presStyleCnt="8"/>
      <dgm:spPr/>
    </dgm:pt>
    <dgm:pt modelId="{FE9FB7B6-F6E2-4ACD-8697-187AAB14A257}" type="pres">
      <dgm:prSet presAssocID="{707062DA-7284-41B3-A7C7-0DA5E40D02B9}" presName="txAndLines1" presStyleCnt="0"/>
      <dgm:spPr/>
    </dgm:pt>
    <dgm:pt modelId="{09ED2A14-8B82-46F5-A9AC-50DABB1EA4DE}" type="pres">
      <dgm:prSet presAssocID="{707062DA-7284-41B3-A7C7-0DA5E40D02B9}" presName="anchor1" presStyleCnt="0"/>
      <dgm:spPr/>
    </dgm:pt>
    <dgm:pt modelId="{8AAB0557-DF6E-4365-8E12-9C613154A929}" type="pres">
      <dgm:prSet presAssocID="{707062DA-7284-41B3-A7C7-0DA5E40D02B9}" presName="backup1" presStyleCnt="0"/>
      <dgm:spPr/>
    </dgm:pt>
    <dgm:pt modelId="{10435380-8C48-4271-9A80-9AED240CB576}" type="pres">
      <dgm:prSet presAssocID="{707062DA-7284-41B3-A7C7-0DA5E40D02B9}" presName="preLine1" presStyleLbl="parChTrans1D1" presStyleIdx="6" presStyleCnt="8"/>
      <dgm:spPr/>
    </dgm:pt>
    <dgm:pt modelId="{B4EDAD70-876B-46FE-9614-C6C0FD4664C9}" type="pres">
      <dgm:prSet presAssocID="{707062DA-7284-41B3-A7C7-0DA5E40D02B9}" presName="desTx1" presStyleLbl="revTx" presStyleIdx="0" presStyleCnt="0" custLinFactX="100000" custLinFactNeighborX="161645" custLinFactNeighborY="1169">
        <dgm:presLayoutVars>
          <dgm:bulletEnabled val="1"/>
        </dgm:presLayoutVars>
      </dgm:prSet>
      <dgm:spPr/>
    </dgm:pt>
    <dgm:pt modelId="{34B8A5D9-019F-4EC2-842E-D2769ED5326D}" type="pres">
      <dgm:prSet presAssocID="{707062DA-7284-41B3-A7C7-0DA5E40D02B9}" presName="postLine1" presStyleLbl="parChTrans1D1" presStyleIdx="7" presStyleCnt="8"/>
      <dgm:spPr/>
    </dgm:pt>
    <dgm:pt modelId="{16EFD0E9-EDC2-4CAF-BA30-8F7809426895}" type="pres">
      <dgm:prSet presAssocID="{262510AC-1E37-46AD-98D6-89B64CE20386}" presName="spPost1" presStyleCnt="0"/>
      <dgm:spPr/>
    </dgm:pt>
    <dgm:pt modelId="{41993A2D-B9E6-4C80-9B60-6DF419EB1823}" type="pres">
      <dgm:prSet presAssocID="{BFCE1FDE-E385-43C2-9008-98B7445C0B97}" presName="parTx2" presStyleLbl="node1" presStyleIdx="1" presStyleCnt="3" custLinFactX="1777" custLinFactNeighborX="100000" custLinFactNeighborY="582"/>
      <dgm:spPr/>
    </dgm:pt>
    <dgm:pt modelId="{885B456A-0635-4377-9790-22A515B3E126}" type="pres">
      <dgm:prSet presAssocID="{5BAD4B6C-B592-4BDD-BE2B-58C82CE0E972}" presName="parTx3" presStyleLbl="node1" presStyleIdx="2" presStyleCnt="3" custLinFactX="-160501" custLinFactNeighborX="-200000" custLinFactNeighborY="-782"/>
      <dgm:spPr/>
    </dgm:pt>
  </dgm:ptLst>
  <dgm:cxnLst>
    <dgm:cxn modelId="{507ADB00-C65B-4522-BFBB-D658AA0544E5}" srcId="{6AA2D438-CB28-4BD5-927D-8A97C65087F3}" destId="{BFCE1FDE-E385-43C2-9008-98B7445C0B97}" srcOrd="1" destOrd="0" parTransId="{9E2D26B3-1B50-4950-949E-B8F3A0F7A346}" sibTransId="{51FB883B-592D-463C-B948-5B86189AC890}"/>
    <dgm:cxn modelId="{E16CD010-A0C8-4BAE-BD0C-028A4CB7AF51}" type="presOf" srcId="{5BAD4B6C-B592-4BDD-BE2B-58C82CE0E972}" destId="{885B456A-0635-4377-9790-22A515B3E126}" srcOrd="0" destOrd="0" presId="urn:microsoft.com/office/officeart/2009/3/layout/SubStepProcess"/>
    <dgm:cxn modelId="{64E7EF34-B712-4493-A487-E82BF85AA4DD}" type="presOf" srcId="{BFCE1FDE-E385-43C2-9008-98B7445C0B97}" destId="{41993A2D-B9E6-4C80-9B60-6DF419EB1823}" srcOrd="0" destOrd="0" presId="urn:microsoft.com/office/officeart/2009/3/layout/SubStepProcess"/>
    <dgm:cxn modelId="{27095F36-B505-4D64-AE44-0345F60DF4C3}" srcId="{262510AC-1E37-46AD-98D6-89B64CE20386}" destId="{F2B34AE1-3873-4CAB-8E72-6F7A9D0EC8B8}" srcOrd="0" destOrd="0" parTransId="{14B51CB7-0753-4433-8064-134A434E72EA}" sibTransId="{161660B4-0879-4078-994D-FAFFD66F9CAE}"/>
    <dgm:cxn modelId="{E728DA3F-7A7C-41A2-809E-AFBE790EF725}" srcId="{6AA2D438-CB28-4BD5-927D-8A97C65087F3}" destId="{262510AC-1E37-46AD-98D6-89B64CE20386}" srcOrd="0" destOrd="0" parTransId="{7668D805-38AB-43FE-80DC-4AF70E9086AB}" sibTransId="{2F1DAA8E-8B2E-44EC-A306-DB94CD45DB2E}"/>
    <dgm:cxn modelId="{2F16036C-53FD-4329-8FB8-9A3E59377DC6}" srcId="{262510AC-1E37-46AD-98D6-89B64CE20386}" destId="{707062DA-7284-41B3-A7C7-0DA5E40D02B9}" srcOrd="1" destOrd="0" parTransId="{04C52987-A61C-42A4-8CEC-BAE039DCD235}" sibTransId="{0C534AE8-C2B9-4F74-8E3D-DAFEA37914A8}"/>
    <dgm:cxn modelId="{282AA88F-F8A1-45DF-BB7D-F9C48983B414}" type="presOf" srcId="{262510AC-1E37-46AD-98D6-89B64CE20386}" destId="{8F61F121-B03C-4D18-9135-28003BCF5636}" srcOrd="0" destOrd="0" presId="urn:microsoft.com/office/officeart/2009/3/layout/SubStepProcess"/>
    <dgm:cxn modelId="{B3B3EDB4-3D36-4058-A202-CAF813459909}" type="presOf" srcId="{707062DA-7284-41B3-A7C7-0DA5E40D02B9}" destId="{B4EDAD70-876B-46FE-9614-C6C0FD4664C9}" srcOrd="0" destOrd="0" presId="urn:microsoft.com/office/officeart/2009/3/layout/SubStepProcess"/>
    <dgm:cxn modelId="{51E563B8-C8D5-469A-9E16-72C4A96EBAEB}" srcId="{6AA2D438-CB28-4BD5-927D-8A97C65087F3}" destId="{5BAD4B6C-B592-4BDD-BE2B-58C82CE0E972}" srcOrd="2" destOrd="0" parTransId="{4C83CF50-B622-4399-AC94-47025AD2B65F}" sibTransId="{2AA85089-998F-4138-9261-94A7922EFD86}"/>
    <dgm:cxn modelId="{815A24D9-C87C-4C5F-BB52-4C7EFF85C349}" type="presOf" srcId="{F2B34AE1-3873-4CAB-8E72-6F7A9D0EC8B8}" destId="{3343538F-E51C-41CA-BC4C-9CBF0085E276}" srcOrd="0" destOrd="0" presId="urn:microsoft.com/office/officeart/2009/3/layout/SubStepProcess"/>
    <dgm:cxn modelId="{B0697DF9-19D3-4B8D-BEDC-F4001AE9C1E5}" type="presOf" srcId="{6AA2D438-CB28-4BD5-927D-8A97C65087F3}" destId="{71DA7581-BD09-4E41-A2C2-8F5BE07E29DF}" srcOrd="0" destOrd="0" presId="urn:microsoft.com/office/officeart/2009/3/layout/SubStepProcess"/>
    <dgm:cxn modelId="{F3163587-5CCA-4673-8B11-ECC7EF6D039C}" type="presParOf" srcId="{71DA7581-BD09-4E41-A2C2-8F5BE07E29DF}" destId="{8F61F121-B03C-4D18-9135-28003BCF5636}" srcOrd="0" destOrd="0" presId="urn:microsoft.com/office/officeart/2009/3/layout/SubStepProcess"/>
    <dgm:cxn modelId="{C76E767C-7C65-4892-B151-210391DD718D}" type="presParOf" srcId="{71DA7581-BD09-4E41-A2C2-8F5BE07E29DF}" destId="{A45DA429-239A-438A-B902-FEEA9949C202}" srcOrd="1" destOrd="0" presId="urn:microsoft.com/office/officeart/2009/3/layout/SubStepProcess"/>
    <dgm:cxn modelId="{0E37A97F-106F-4351-A473-A75B9842F3D1}" type="presParOf" srcId="{71DA7581-BD09-4E41-A2C2-8F5BE07E29DF}" destId="{1F7B8101-8504-4833-AE01-818F612D246A}" srcOrd="2" destOrd="0" presId="urn:microsoft.com/office/officeart/2009/3/layout/SubStepProcess"/>
    <dgm:cxn modelId="{C6D1CD54-AD9B-4EBB-800C-3D8C797E9DBF}" type="presParOf" srcId="{1F7B8101-8504-4833-AE01-818F612D246A}" destId="{ED8FE070-1A5B-43C1-883D-508383710BA4}" srcOrd="0" destOrd="0" presId="urn:microsoft.com/office/officeart/2009/3/layout/SubStepProcess"/>
    <dgm:cxn modelId="{2992930F-47B9-4A1B-B2CD-7598C3C93370}" type="presParOf" srcId="{1F7B8101-8504-4833-AE01-818F612D246A}" destId="{9E2D74D5-5BC4-46C3-A5C0-F4CBCC2B6772}" srcOrd="1" destOrd="0" presId="urn:microsoft.com/office/officeart/2009/3/layout/SubStepProcess"/>
    <dgm:cxn modelId="{719472AD-0579-4F4F-9639-33168D81B069}" type="presParOf" srcId="{1F7B8101-8504-4833-AE01-818F612D246A}" destId="{B1D54D0F-6E80-4922-8DBC-0E71FA59C559}" srcOrd="2" destOrd="0" presId="urn:microsoft.com/office/officeart/2009/3/layout/SubStepProcess"/>
    <dgm:cxn modelId="{9DCA49C7-2609-4F52-ADC9-F9C2B1B0C6A2}" type="presParOf" srcId="{B1D54D0F-6E80-4922-8DBC-0E71FA59C559}" destId="{0421D72A-40AB-4C8D-8142-C000FB01C88A}" srcOrd="0" destOrd="0" presId="urn:microsoft.com/office/officeart/2009/3/layout/SubStepProcess"/>
    <dgm:cxn modelId="{BE3C7FC9-CC5D-4400-961C-D60FF8740E6E}" type="presParOf" srcId="{B1D54D0F-6E80-4922-8DBC-0E71FA59C559}" destId="{EB87171A-66F1-46DC-AE1C-216CA42629AE}" srcOrd="1" destOrd="0" presId="urn:microsoft.com/office/officeart/2009/3/layout/SubStepProcess"/>
    <dgm:cxn modelId="{F0B4C752-84EB-48EE-A2B1-FEF3C8AA45A3}" type="presParOf" srcId="{B1D54D0F-6E80-4922-8DBC-0E71FA59C559}" destId="{A4B2D687-5C0B-431B-A74C-B6920499E383}" srcOrd="2" destOrd="0" presId="urn:microsoft.com/office/officeart/2009/3/layout/SubStepProcess"/>
    <dgm:cxn modelId="{E7F5A2E2-68D9-494E-A99F-F91F836719C7}" type="presParOf" srcId="{B1D54D0F-6E80-4922-8DBC-0E71FA59C559}" destId="{3343538F-E51C-41CA-BC4C-9CBF0085E276}" srcOrd="3" destOrd="0" presId="urn:microsoft.com/office/officeart/2009/3/layout/SubStepProcess"/>
    <dgm:cxn modelId="{7A3624C3-DDD9-435D-94BC-0CBB00F419AF}" type="presParOf" srcId="{B1D54D0F-6E80-4922-8DBC-0E71FA59C559}" destId="{8DF94B36-152D-4C36-883F-925880352663}" srcOrd="4" destOrd="0" presId="urn:microsoft.com/office/officeart/2009/3/layout/SubStepProcess"/>
    <dgm:cxn modelId="{E8BAA6C6-9AA4-4000-8F6A-AB1819A6F909}" type="presParOf" srcId="{1F7B8101-8504-4833-AE01-818F612D246A}" destId="{60EE7371-B992-4440-87B9-D217E17F2D32}" srcOrd="3" destOrd="0" presId="urn:microsoft.com/office/officeart/2009/3/layout/SubStepProcess"/>
    <dgm:cxn modelId="{1123FE3F-B17A-40EE-900C-CA63C3870D02}" type="presParOf" srcId="{1F7B8101-8504-4833-AE01-818F612D246A}" destId="{5D115BBC-713D-46DF-806E-E9A1578C6749}" srcOrd="4" destOrd="0" presId="urn:microsoft.com/office/officeart/2009/3/layout/SubStepProcess"/>
    <dgm:cxn modelId="{10A21B10-4980-4098-B533-8998161E64A5}" type="presParOf" srcId="{1F7B8101-8504-4833-AE01-818F612D246A}" destId="{FE9FB7B6-F6E2-4ACD-8697-187AAB14A257}" srcOrd="5" destOrd="0" presId="urn:microsoft.com/office/officeart/2009/3/layout/SubStepProcess"/>
    <dgm:cxn modelId="{3D1675D0-BBF0-499D-B28B-B7999EE8BB1B}" type="presParOf" srcId="{FE9FB7B6-F6E2-4ACD-8697-187AAB14A257}" destId="{09ED2A14-8B82-46F5-A9AC-50DABB1EA4DE}" srcOrd="0" destOrd="0" presId="urn:microsoft.com/office/officeart/2009/3/layout/SubStepProcess"/>
    <dgm:cxn modelId="{D2572028-AE31-44CE-9A78-CC5F96F7B715}" type="presParOf" srcId="{FE9FB7B6-F6E2-4ACD-8697-187AAB14A257}" destId="{8AAB0557-DF6E-4365-8E12-9C613154A929}" srcOrd="1" destOrd="0" presId="urn:microsoft.com/office/officeart/2009/3/layout/SubStepProcess"/>
    <dgm:cxn modelId="{94803E6F-5F3E-4788-85DE-745125B01A95}" type="presParOf" srcId="{FE9FB7B6-F6E2-4ACD-8697-187AAB14A257}" destId="{10435380-8C48-4271-9A80-9AED240CB576}" srcOrd="2" destOrd="0" presId="urn:microsoft.com/office/officeart/2009/3/layout/SubStepProcess"/>
    <dgm:cxn modelId="{1917EFB6-5BC3-4CFB-9F64-6F3DBE641144}" type="presParOf" srcId="{FE9FB7B6-F6E2-4ACD-8697-187AAB14A257}" destId="{B4EDAD70-876B-46FE-9614-C6C0FD4664C9}" srcOrd="3" destOrd="0" presId="urn:microsoft.com/office/officeart/2009/3/layout/SubStepProcess"/>
    <dgm:cxn modelId="{BBBD558F-E49D-4CC6-B8E2-DCB91D4BC22A}" type="presParOf" srcId="{FE9FB7B6-F6E2-4ACD-8697-187AAB14A257}" destId="{34B8A5D9-019F-4EC2-842E-D2769ED5326D}" srcOrd="4" destOrd="0" presId="urn:microsoft.com/office/officeart/2009/3/layout/SubStepProcess"/>
    <dgm:cxn modelId="{051F8356-0BD9-4F17-AAF6-DD8B9342AB88}" type="presParOf" srcId="{71DA7581-BD09-4E41-A2C2-8F5BE07E29DF}" destId="{16EFD0E9-EDC2-4CAF-BA30-8F7809426895}" srcOrd="3" destOrd="0" presId="urn:microsoft.com/office/officeart/2009/3/layout/SubStepProcess"/>
    <dgm:cxn modelId="{F11FF426-074C-4ACA-A10C-F69BEEFF2E08}" type="presParOf" srcId="{71DA7581-BD09-4E41-A2C2-8F5BE07E29DF}" destId="{41993A2D-B9E6-4C80-9B60-6DF419EB1823}" srcOrd="4" destOrd="0" presId="urn:microsoft.com/office/officeart/2009/3/layout/SubStepProcess"/>
    <dgm:cxn modelId="{30FB3501-2777-49FC-A67D-87DD50E6F9F0}" type="presParOf" srcId="{71DA7581-BD09-4E41-A2C2-8F5BE07E29DF}" destId="{885B456A-0635-4377-9790-22A515B3E126}" srcOrd="5" destOrd="0" presId="urn:microsoft.com/office/officeart/2009/3/layout/SubSte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5BD47C-4D00-485D-B4E1-AE2243C72858}" type="doc">
      <dgm:prSet loTypeId="urn:microsoft.com/office/officeart/2005/8/layout/pyramid2" loCatId="list" qsTypeId="urn:microsoft.com/office/officeart/2005/8/quickstyle/simple1" qsCatId="simple" csTypeId="urn:microsoft.com/office/officeart/2005/8/colors/accent1_2" csCatId="accent1" phldr="1"/>
      <dgm:spPr/>
    </dgm:pt>
    <dgm:pt modelId="{A55989F5-8D21-4B4C-89A7-BD4CD06E7EF8}">
      <dgm:prSet phldrT="[文字]" custT="1"/>
      <dgm:spPr>
        <a:solidFill>
          <a:schemeClr val="accent2">
            <a:lumMod val="40000"/>
            <a:lumOff val="60000"/>
            <a:alpha val="90000"/>
          </a:schemeClr>
        </a:solidFill>
        <a:ln>
          <a:solidFill>
            <a:schemeClr val="bg1"/>
          </a:solidFill>
        </a:ln>
      </dgm:spPr>
      <dgm:t>
        <a:bodyPr/>
        <a:lstStyle/>
        <a:p>
          <a:r>
            <a:rPr lang="zh-TW" altLang="en-US" sz="2000" b="1" dirty="0">
              <a:latin typeface="微軟正黑體" panose="020B0604030504040204" pitchFamily="34" charset="-120"/>
              <a:ea typeface="微軟正黑體" panose="020B0604030504040204" pitchFamily="34" charset="-120"/>
            </a:rPr>
            <a:t>保護性</a:t>
          </a:r>
          <a:r>
            <a:rPr lang="en-US" altLang="en-US"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安置個案</a:t>
          </a:r>
          <a:endParaRPr lang="en-US" altLang="zh-TW" sz="2000" b="1" dirty="0">
            <a:latin typeface="微軟正黑體" panose="020B0604030504040204" pitchFamily="34" charset="-120"/>
            <a:ea typeface="微軟正黑體" panose="020B0604030504040204" pitchFamily="34" charset="-120"/>
          </a:endParaRPr>
        </a:p>
        <a:p>
          <a:pPr>
            <a:lnSpc>
              <a:spcPts val="2400"/>
            </a:lnSpc>
            <a:spcAft>
              <a:spcPts val="0"/>
            </a:spcAft>
          </a:pPr>
          <a:r>
            <a:rPr lang="zh-TW" altLang="en-US" sz="1600" b="1" dirty="0">
              <a:latin typeface="微軟正黑體" panose="020B0604030504040204" pitchFamily="34" charset="-120"/>
              <a:ea typeface="微軟正黑體" panose="020B0604030504040204" pitchFamily="34" charset="-120"/>
            </a:rPr>
            <a:t>安置評估、創傷復原、家庭處遇計畫、中途學校、終止安置社區後追</a:t>
          </a:r>
        </a:p>
      </dgm:t>
    </dgm:pt>
    <dgm:pt modelId="{BBC55C39-E2C6-45B9-BB8E-8FD7DA8C8183}" type="parTrans" cxnId="{4908C37E-EA9A-47A4-B2FB-8A963CDE14E0}">
      <dgm:prSet/>
      <dgm:spPr/>
      <dgm:t>
        <a:bodyPr/>
        <a:lstStyle/>
        <a:p>
          <a:endParaRPr lang="zh-TW" altLang="en-US"/>
        </a:p>
      </dgm:t>
    </dgm:pt>
    <dgm:pt modelId="{99BF42BB-BB63-4C3C-BB98-902A9D84BD99}" type="sibTrans" cxnId="{4908C37E-EA9A-47A4-B2FB-8A963CDE14E0}">
      <dgm:prSet/>
      <dgm:spPr/>
      <dgm:t>
        <a:bodyPr/>
        <a:lstStyle/>
        <a:p>
          <a:endParaRPr lang="zh-TW" altLang="en-US"/>
        </a:p>
      </dgm:t>
    </dgm:pt>
    <dgm:pt modelId="{5AA46B09-47DA-410D-922C-5304E812DBDE}">
      <dgm:prSet phldrT="[文字]" custT="1"/>
      <dgm:spPr>
        <a:solidFill>
          <a:schemeClr val="accent4">
            <a:lumMod val="40000"/>
            <a:lumOff val="60000"/>
            <a:alpha val="90000"/>
          </a:schemeClr>
        </a:solidFill>
        <a:ln>
          <a:solidFill>
            <a:schemeClr val="bg1"/>
          </a:solidFill>
        </a:ln>
      </dgm:spPr>
      <dgm:t>
        <a:bodyPr/>
        <a:lstStyle/>
        <a:p>
          <a:pPr>
            <a:lnSpc>
              <a:spcPts val="2400"/>
            </a:lnSpc>
            <a:spcAft>
              <a:spcPts val="0"/>
            </a:spcAft>
          </a:pPr>
          <a:r>
            <a:rPr lang="zh-TW" altLang="en-US" sz="2000" b="1" dirty="0">
              <a:latin typeface="微軟正黑體" panose="020B0604030504040204" pitchFamily="34" charset="-120"/>
              <a:ea typeface="微軟正黑體" panose="020B0604030504040204" pitchFamily="34" charset="-120"/>
            </a:rPr>
            <a:t>保護性</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非保護性</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非安置個案</a:t>
          </a:r>
          <a:endParaRPr lang="en-US" altLang="zh-TW" sz="2000" b="1" dirty="0">
            <a:latin typeface="微軟正黑體" panose="020B0604030504040204" pitchFamily="34" charset="-120"/>
            <a:ea typeface="微軟正黑體" panose="020B0604030504040204" pitchFamily="34" charset="-120"/>
          </a:endParaRPr>
        </a:p>
        <a:p>
          <a:pPr>
            <a:lnSpc>
              <a:spcPts val="2400"/>
            </a:lnSpc>
            <a:spcAft>
              <a:spcPts val="0"/>
            </a:spcAft>
          </a:pPr>
          <a:r>
            <a:rPr lang="zh-TW" altLang="en-US" sz="1600" b="1" dirty="0">
              <a:latin typeface="微軟正黑體" panose="020B0604030504040204" pitchFamily="34" charset="-120"/>
              <a:ea typeface="微軟正黑體" panose="020B0604030504040204" pitchFamily="34" charset="-120"/>
            </a:rPr>
            <a:t>個管服務、家庭處遇計畫、連結警政與 「</a:t>
          </a:r>
          <a:r>
            <a:rPr lang="zh-TW" altLang="en-US" sz="1600" b="1" dirty="0">
              <a:solidFill>
                <a:srgbClr val="FF0000"/>
              </a:solidFill>
              <a:latin typeface="微軟正黑體" panose="020B0604030504040204" pitchFamily="34" charset="-120"/>
              <a:ea typeface="微軟正黑體" panose="020B0604030504040204" pitchFamily="34" charset="-120"/>
            </a:rPr>
            <a:t>性影像處理中心</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全年齡求助管道</a:t>
          </a:r>
          <a:r>
            <a:rPr lang="zh-TW" altLang="en-US" sz="1600" b="1" dirty="0">
              <a:latin typeface="微軟正黑體" panose="020B0604030504040204" pitchFamily="34" charset="-120"/>
              <a:ea typeface="微軟正黑體" panose="020B0604030504040204" pitchFamily="34" charset="-120"/>
            </a:rPr>
            <a:t>」 進行影像下架與移除</a:t>
          </a:r>
        </a:p>
      </dgm:t>
    </dgm:pt>
    <dgm:pt modelId="{4B939AB5-EC6A-4E23-890F-5C4875A3C451}" type="parTrans" cxnId="{3EEF0CF7-83D9-4229-81A9-4068409D6FF7}">
      <dgm:prSet/>
      <dgm:spPr/>
      <dgm:t>
        <a:bodyPr/>
        <a:lstStyle/>
        <a:p>
          <a:endParaRPr lang="zh-TW" altLang="en-US"/>
        </a:p>
      </dgm:t>
    </dgm:pt>
    <dgm:pt modelId="{7365F75B-B92B-499F-AF35-5B995C241705}" type="sibTrans" cxnId="{3EEF0CF7-83D9-4229-81A9-4068409D6FF7}">
      <dgm:prSet/>
      <dgm:spPr/>
      <dgm:t>
        <a:bodyPr/>
        <a:lstStyle/>
        <a:p>
          <a:endParaRPr lang="zh-TW" altLang="en-US"/>
        </a:p>
      </dgm:t>
    </dgm:pt>
    <dgm:pt modelId="{21D90B1D-734E-43C7-B2A1-92348B5D1FC2}">
      <dgm:prSet phldrT="[文字]" custT="1"/>
      <dgm:spPr>
        <a:solidFill>
          <a:schemeClr val="accent6">
            <a:lumMod val="40000"/>
            <a:lumOff val="60000"/>
            <a:alpha val="90000"/>
          </a:schemeClr>
        </a:solidFill>
        <a:ln>
          <a:solidFill>
            <a:schemeClr val="bg1"/>
          </a:solidFill>
        </a:ln>
      </dgm:spPr>
      <dgm:t>
        <a:bodyPr/>
        <a:lstStyle/>
        <a:p>
          <a:pPr>
            <a:lnSpc>
              <a:spcPts val="2400"/>
            </a:lnSpc>
            <a:spcAft>
              <a:spcPts val="0"/>
            </a:spcAft>
          </a:pPr>
          <a:r>
            <a:rPr lang="zh-TW" altLang="en-US" sz="1800" b="1" dirty="0">
              <a:latin typeface="微軟正黑體" panose="020B0604030504040204" pitchFamily="34" charset="-120"/>
              <a:ea typeface="微軟正黑體" panose="020B0604030504040204" pitchFamily="34" charset="-120"/>
            </a:rPr>
            <a:t>預防</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校園與社區</a:t>
          </a:r>
          <a:endParaRPr lang="en-US" altLang="zh-TW" sz="1800" b="1" dirty="0">
            <a:latin typeface="微軟正黑體" panose="020B0604030504040204" pitchFamily="34" charset="-120"/>
            <a:ea typeface="微軟正黑體" panose="020B0604030504040204" pitchFamily="34" charset="-120"/>
          </a:endParaRPr>
        </a:p>
        <a:p>
          <a:pPr>
            <a:lnSpc>
              <a:spcPts val="2400"/>
            </a:lnSpc>
            <a:spcAft>
              <a:spcPts val="0"/>
            </a:spcAft>
          </a:pPr>
          <a:r>
            <a:rPr lang="zh-TW" altLang="en-US" sz="1600" b="1" dirty="0">
              <a:latin typeface="微軟正黑體" panose="020B0604030504040204" pitchFamily="34" charset="-120"/>
              <a:ea typeface="微軟正黑體" panose="020B0604030504040204" pitchFamily="34" charset="-120"/>
            </a:rPr>
            <a:t>透過文宣、媒體、網絡平台廣泛宣導、兩性與情感教育的落實、校內行平機制</a:t>
          </a:r>
        </a:p>
      </dgm:t>
    </dgm:pt>
    <dgm:pt modelId="{E5B97B07-0822-4C8E-9598-56D743AFC7C7}" type="parTrans" cxnId="{245772E0-46E1-4CB7-9418-F350079D0962}">
      <dgm:prSet/>
      <dgm:spPr/>
      <dgm:t>
        <a:bodyPr/>
        <a:lstStyle/>
        <a:p>
          <a:endParaRPr lang="zh-TW" altLang="en-US"/>
        </a:p>
      </dgm:t>
    </dgm:pt>
    <dgm:pt modelId="{97744556-4CE5-4558-BC3C-BD1F6CD4EF78}" type="sibTrans" cxnId="{245772E0-46E1-4CB7-9418-F350079D0962}">
      <dgm:prSet/>
      <dgm:spPr/>
      <dgm:t>
        <a:bodyPr/>
        <a:lstStyle/>
        <a:p>
          <a:endParaRPr lang="zh-TW" altLang="en-US"/>
        </a:p>
      </dgm:t>
    </dgm:pt>
    <dgm:pt modelId="{4FCFD28A-ADA7-4F73-9196-510CD2609089}" type="pres">
      <dgm:prSet presAssocID="{2E5BD47C-4D00-485D-B4E1-AE2243C72858}" presName="compositeShape" presStyleCnt="0">
        <dgm:presLayoutVars>
          <dgm:dir/>
          <dgm:resizeHandles/>
        </dgm:presLayoutVars>
      </dgm:prSet>
      <dgm:spPr/>
    </dgm:pt>
    <dgm:pt modelId="{207F0E80-B8F9-49D1-8833-EBCF490D68E4}" type="pres">
      <dgm:prSet presAssocID="{2E5BD47C-4D00-485D-B4E1-AE2243C72858}" presName="pyramid" presStyleLbl="node1" presStyleIdx="0" presStyleCnt="1"/>
      <dgm:spPr>
        <a:solidFill>
          <a:schemeClr val="accent6">
            <a:lumMod val="50000"/>
          </a:schemeClr>
        </a:solidFill>
      </dgm:spPr>
    </dgm:pt>
    <dgm:pt modelId="{0B75CD36-DAD2-44CC-AF41-EE2A70E07992}" type="pres">
      <dgm:prSet presAssocID="{2E5BD47C-4D00-485D-B4E1-AE2243C72858}" presName="theList" presStyleCnt="0"/>
      <dgm:spPr/>
    </dgm:pt>
    <dgm:pt modelId="{AD4E891E-4CB6-4C77-B880-84792ECF1B10}" type="pres">
      <dgm:prSet presAssocID="{A55989F5-8D21-4B4C-89A7-BD4CD06E7EF8}" presName="aNode" presStyleLbl="fgAcc1" presStyleIdx="0" presStyleCnt="3" custScaleX="122690" custLinFactY="10493" custLinFactNeighborX="15530" custLinFactNeighborY="100000">
        <dgm:presLayoutVars>
          <dgm:bulletEnabled val="1"/>
        </dgm:presLayoutVars>
      </dgm:prSet>
      <dgm:spPr/>
    </dgm:pt>
    <dgm:pt modelId="{5515D5E2-72F7-4477-B579-6C7775AA23B5}" type="pres">
      <dgm:prSet presAssocID="{A55989F5-8D21-4B4C-89A7-BD4CD06E7EF8}" presName="aSpace" presStyleCnt="0"/>
      <dgm:spPr/>
    </dgm:pt>
    <dgm:pt modelId="{C2DA7397-66D4-4237-A6D5-1E96A25DF1C4}" type="pres">
      <dgm:prSet presAssocID="{5AA46B09-47DA-410D-922C-5304E812DBDE}" presName="aNode" presStyleLbl="fgAcc1" presStyleIdx="1" presStyleCnt="3" custScaleX="167514" custLinFactY="17889" custLinFactNeighborX="15616" custLinFactNeighborY="100000">
        <dgm:presLayoutVars>
          <dgm:bulletEnabled val="1"/>
        </dgm:presLayoutVars>
      </dgm:prSet>
      <dgm:spPr/>
    </dgm:pt>
    <dgm:pt modelId="{589FB843-7D61-43DB-9265-B1EC529CAA4A}" type="pres">
      <dgm:prSet presAssocID="{5AA46B09-47DA-410D-922C-5304E812DBDE}" presName="aSpace" presStyleCnt="0"/>
      <dgm:spPr/>
    </dgm:pt>
    <dgm:pt modelId="{3B37DAED-EDB5-4BA9-9639-EFAE0CCBE27E}" type="pres">
      <dgm:prSet presAssocID="{21D90B1D-734E-43C7-B2A1-92348B5D1FC2}" presName="aNode" presStyleLbl="fgAcc1" presStyleIdx="2" presStyleCnt="3" custScaleX="194829" custLinFactY="22075" custLinFactNeighborX="10320" custLinFactNeighborY="100000">
        <dgm:presLayoutVars>
          <dgm:bulletEnabled val="1"/>
        </dgm:presLayoutVars>
      </dgm:prSet>
      <dgm:spPr/>
    </dgm:pt>
    <dgm:pt modelId="{8B268C57-168E-4EFF-BE09-1E8C284B02C9}" type="pres">
      <dgm:prSet presAssocID="{21D90B1D-734E-43C7-B2A1-92348B5D1FC2}" presName="aSpace" presStyleCnt="0"/>
      <dgm:spPr/>
    </dgm:pt>
  </dgm:ptLst>
  <dgm:cxnLst>
    <dgm:cxn modelId="{05BEC724-5BA0-4B2B-A9D5-5AB6E54D9D54}" type="presOf" srcId="{21D90B1D-734E-43C7-B2A1-92348B5D1FC2}" destId="{3B37DAED-EDB5-4BA9-9639-EFAE0CCBE27E}" srcOrd="0" destOrd="0" presId="urn:microsoft.com/office/officeart/2005/8/layout/pyramid2"/>
    <dgm:cxn modelId="{12D6F32C-F452-4B8F-9421-638C59F6A42E}" type="presOf" srcId="{2E5BD47C-4D00-485D-B4E1-AE2243C72858}" destId="{4FCFD28A-ADA7-4F73-9196-510CD2609089}" srcOrd="0" destOrd="0" presId="urn:microsoft.com/office/officeart/2005/8/layout/pyramid2"/>
    <dgm:cxn modelId="{4908C37E-EA9A-47A4-B2FB-8A963CDE14E0}" srcId="{2E5BD47C-4D00-485D-B4E1-AE2243C72858}" destId="{A55989F5-8D21-4B4C-89A7-BD4CD06E7EF8}" srcOrd="0" destOrd="0" parTransId="{BBC55C39-E2C6-45B9-BB8E-8FD7DA8C8183}" sibTransId="{99BF42BB-BB63-4C3C-BB98-902A9D84BD99}"/>
    <dgm:cxn modelId="{5632F48C-B6B8-4524-8CD2-B41C6383CE6A}" type="presOf" srcId="{5AA46B09-47DA-410D-922C-5304E812DBDE}" destId="{C2DA7397-66D4-4237-A6D5-1E96A25DF1C4}" srcOrd="0" destOrd="0" presId="urn:microsoft.com/office/officeart/2005/8/layout/pyramid2"/>
    <dgm:cxn modelId="{ED8A11B4-80CF-4B36-8042-1E1DC01A302E}" type="presOf" srcId="{A55989F5-8D21-4B4C-89A7-BD4CD06E7EF8}" destId="{AD4E891E-4CB6-4C77-B880-84792ECF1B10}" srcOrd="0" destOrd="0" presId="urn:microsoft.com/office/officeart/2005/8/layout/pyramid2"/>
    <dgm:cxn modelId="{245772E0-46E1-4CB7-9418-F350079D0962}" srcId="{2E5BD47C-4D00-485D-B4E1-AE2243C72858}" destId="{21D90B1D-734E-43C7-B2A1-92348B5D1FC2}" srcOrd="2" destOrd="0" parTransId="{E5B97B07-0822-4C8E-9598-56D743AFC7C7}" sibTransId="{97744556-4CE5-4558-BC3C-BD1F6CD4EF78}"/>
    <dgm:cxn modelId="{3EEF0CF7-83D9-4229-81A9-4068409D6FF7}" srcId="{2E5BD47C-4D00-485D-B4E1-AE2243C72858}" destId="{5AA46B09-47DA-410D-922C-5304E812DBDE}" srcOrd="1" destOrd="0" parTransId="{4B939AB5-EC6A-4E23-890F-5C4875A3C451}" sibTransId="{7365F75B-B92B-499F-AF35-5B995C241705}"/>
    <dgm:cxn modelId="{7C8CCE5B-7B46-44E0-A442-8DBB3EA5BCBC}" type="presParOf" srcId="{4FCFD28A-ADA7-4F73-9196-510CD2609089}" destId="{207F0E80-B8F9-49D1-8833-EBCF490D68E4}" srcOrd="0" destOrd="0" presId="urn:microsoft.com/office/officeart/2005/8/layout/pyramid2"/>
    <dgm:cxn modelId="{32D51E59-FFAE-4B27-851E-5B2F22802151}" type="presParOf" srcId="{4FCFD28A-ADA7-4F73-9196-510CD2609089}" destId="{0B75CD36-DAD2-44CC-AF41-EE2A70E07992}" srcOrd="1" destOrd="0" presId="urn:microsoft.com/office/officeart/2005/8/layout/pyramid2"/>
    <dgm:cxn modelId="{FA11531D-CF5F-48B6-B177-71DED0AF9C5D}" type="presParOf" srcId="{0B75CD36-DAD2-44CC-AF41-EE2A70E07992}" destId="{AD4E891E-4CB6-4C77-B880-84792ECF1B10}" srcOrd="0" destOrd="0" presId="urn:microsoft.com/office/officeart/2005/8/layout/pyramid2"/>
    <dgm:cxn modelId="{AEB866E2-76E8-4950-B228-F38FD5E91975}" type="presParOf" srcId="{0B75CD36-DAD2-44CC-AF41-EE2A70E07992}" destId="{5515D5E2-72F7-4477-B579-6C7775AA23B5}" srcOrd="1" destOrd="0" presId="urn:microsoft.com/office/officeart/2005/8/layout/pyramid2"/>
    <dgm:cxn modelId="{EFC63CBD-FD97-4025-9E75-9BB1F9153887}" type="presParOf" srcId="{0B75CD36-DAD2-44CC-AF41-EE2A70E07992}" destId="{C2DA7397-66D4-4237-A6D5-1E96A25DF1C4}" srcOrd="2" destOrd="0" presId="urn:microsoft.com/office/officeart/2005/8/layout/pyramid2"/>
    <dgm:cxn modelId="{CBDB2DBA-795C-47EE-B972-22B0D58F7657}" type="presParOf" srcId="{0B75CD36-DAD2-44CC-AF41-EE2A70E07992}" destId="{589FB843-7D61-43DB-9265-B1EC529CAA4A}" srcOrd="3" destOrd="0" presId="urn:microsoft.com/office/officeart/2005/8/layout/pyramid2"/>
    <dgm:cxn modelId="{13B320F4-BB99-445C-BEED-6F45D0BFC5FB}" type="presParOf" srcId="{0B75CD36-DAD2-44CC-AF41-EE2A70E07992}" destId="{3B37DAED-EDB5-4BA9-9639-EFAE0CCBE27E}" srcOrd="4" destOrd="0" presId="urn:microsoft.com/office/officeart/2005/8/layout/pyramid2"/>
    <dgm:cxn modelId="{14215C2F-9502-4439-BA6E-529C44BB6DC8}" type="presParOf" srcId="{0B75CD36-DAD2-44CC-AF41-EE2A70E07992}" destId="{8B268C57-168E-4EFF-BE09-1E8C284B02C9}"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69BA2-9971-4E07-9CE4-96FF04F96AE9}">
      <dsp:nvSpPr>
        <dsp:cNvPr id="0" name=""/>
        <dsp:cNvSpPr/>
      </dsp:nvSpPr>
      <dsp:spPr>
        <a:xfrm rot="16200000">
          <a:off x="-350593" y="924251"/>
          <a:ext cx="3219082" cy="2238861"/>
        </a:xfrm>
        <a:prstGeom prst="round2SameRect">
          <a:avLst>
            <a:gd name="adj1" fmla="val 16670"/>
            <a:gd name="adj2" fmla="val 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77800" rIns="160020" bIns="177800" numCol="1" spcCol="1270" anchor="t" anchorCtr="0">
          <a:noAutofit/>
        </a:bodyPr>
        <a:lstStyle/>
        <a:p>
          <a:pPr marL="0" lvl="0" indent="0" algn="ctr" defTabSz="1066800">
            <a:lnSpc>
              <a:spcPct val="90000"/>
            </a:lnSpc>
            <a:spcBef>
              <a:spcPct val="0"/>
            </a:spcBef>
            <a:spcAft>
              <a:spcPts val="0"/>
            </a:spcAft>
            <a:buNone/>
          </a:pPr>
          <a:r>
            <a:rPr lang="zh-TW" altLang="en-US" sz="2800"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非接觸式</a:t>
          </a:r>
          <a:endParaRPr lang="en-US" altLang="zh-TW" sz="2800"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0" indent="0" algn="ctr" defTabSz="1066800">
            <a:lnSpc>
              <a:spcPct val="90000"/>
            </a:lnSpc>
            <a:spcBef>
              <a:spcPct val="0"/>
            </a:spcBef>
            <a:spcAft>
              <a:spcPts val="0"/>
            </a:spcAft>
            <a:buNone/>
          </a:pPr>
          <a:r>
            <a:rPr lang="zh-TW" altLang="en-US" sz="2000" b="1" kern="1200" dirty="0">
              <a:solidFill>
                <a:schemeClr val="bg1"/>
              </a:solidFill>
              <a:latin typeface="微軟正黑體" panose="020B0604030504040204" pitchFamily="34" charset="-120"/>
              <a:ea typeface="微軟正黑體" panose="020B0604030504040204" pitchFamily="34" charset="-120"/>
            </a:rPr>
            <a:t>性騷擾</a:t>
          </a:r>
          <a:endParaRPr lang="en-US" altLang="zh-TW" sz="2000" b="1" kern="1200" dirty="0">
            <a:solidFill>
              <a:schemeClr val="bg1"/>
            </a:solidFill>
            <a:latin typeface="微軟正黑體" panose="020B0604030504040204" pitchFamily="34" charset="-120"/>
            <a:ea typeface="微軟正黑體" panose="020B0604030504040204" pitchFamily="34" charset="-120"/>
          </a:endParaRPr>
        </a:p>
        <a:p>
          <a:pPr marL="0" lvl="0" indent="0" algn="ctr" defTabSz="1066800">
            <a:lnSpc>
              <a:spcPct val="90000"/>
            </a:lnSpc>
            <a:spcBef>
              <a:spcPct val="0"/>
            </a:spcBef>
            <a:spcAft>
              <a:spcPts val="0"/>
            </a:spcAft>
            <a:buNone/>
          </a:pPr>
          <a:r>
            <a:rPr lang="zh-TW" altLang="zh-TW" sz="2000" b="1" kern="1200" dirty="0">
              <a:solidFill>
                <a:schemeClr val="bg1"/>
              </a:solidFill>
              <a:latin typeface="微軟正黑體" panose="020B0604030504040204" pitchFamily="34" charset="-120"/>
              <a:ea typeface="微軟正黑體" panose="020B0604030504040204" pitchFamily="34" charset="-120"/>
            </a:rPr>
            <a:t>性</a:t>
          </a:r>
          <a:r>
            <a:rPr lang="zh-TW" altLang="en-US" sz="2000" b="1" kern="1200" dirty="0">
              <a:solidFill>
                <a:schemeClr val="bg1"/>
              </a:solidFill>
              <a:latin typeface="微軟正黑體" panose="020B0604030504040204" pitchFamily="34" charset="-120"/>
              <a:ea typeface="微軟正黑體" panose="020B0604030504040204" pitchFamily="34" charset="-120"/>
            </a:rPr>
            <a:t>簡訊</a:t>
          </a:r>
          <a:endParaRPr lang="en-US" altLang="zh-TW" sz="2000" b="1" kern="1200" dirty="0">
            <a:solidFill>
              <a:schemeClr val="bg1"/>
            </a:solidFill>
            <a:latin typeface="微軟正黑體" panose="020B0604030504040204" pitchFamily="34" charset="-120"/>
            <a:ea typeface="微軟正黑體" panose="020B0604030504040204" pitchFamily="34" charset="-120"/>
          </a:endParaRPr>
        </a:p>
        <a:p>
          <a:pPr marL="0" lvl="0" indent="0" algn="ctr" defTabSz="1066800">
            <a:lnSpc>
              <a:spcPct val="90000"/>
            </a:lnSpc>
            <a:spcBef>
              <a:spcPct val="0"/>
            </a:spcBef>
            <a:spcAft>
              <a:spcPts val="0"/>
            </a:spcAft>
            <a:buNone/>
          </a:pPr>
          <a:r>
            <a:rPr lang="zh-TW" altLang="en-US" sz="2000" b="1" kern="1200" dirty="0">
              <a:solidFill>
                <a:schemeClr val="bg1"/>
              </a:solidFill>
              <a:latin typeface="微軟正黑體" panose="020B0604030504040204" pitchFamily="34" charset="-120"/>
              <a:ea typeface="微軟正黑體" panose="020B0604030504040204" pitchFamily="34" charset="-120"/>
            </a:rPr>
            <a:t>性誘拐</a:t>
          </a:r>
          <a:endParaRPr lang="en-US" altLang="zh-TW" sz="2000" b="1" kern="1200" dirty="0">
            <a:solidFill>
              <a:schemeClr val="bg1"/>
            </a:solidFill>
            <a:latin typeface="微軟正黑體" panose="020B0604030504040204" pitchFamily="34" charset="-120"/>
            <a:ea typeface="微軟正黑體" panose="020B0604030504040204" pitchFamily="34" charset="-120"/>
          </a:endParaRPr>
        </a:p>
        <a:p>
          <a:pPr marL="0" lvl="0" indent="0" algn="ctr" defTabSz="1066800">
            <a:lnSpc>
              <a:spcPct val="90000"/>
            </a:lnSpc>
            <a:spcBef>
              <a:spcPct val="0"/>
            </a:spcBef>
            <a:spcAft>
              <a:spcPts val="0"/>
            </a:spcAft>
            <a:buNone/>
          </a:pPr>
          <a:r>
            <a:rPr lang="zh-TW" altLang="en-US" sz="2000" b="1" kern="1200" dirty="0">
              <a:solidFill>
                <a:schemeClr val="bg1"/>
              </a:solidFill>
              <a:latin typeface="微軟正黑體" panose="020B0604030504040204" pitchFamily="34" charset="-120"/>
              <a:ea typeface="微軟正黑體" panose="020B0604030504040204" pitchFamily="34" charset="-120"/>
            </a:rPr>
            <a:t>性偷窺</a:t>
          </a:r>
          <a:endParaRPr lang="en-US" altLang="zh-TW" sz="2000" b="1" kern="1200" dirty="0">
            <a:solidFill>
              <a:schemeClr val="bg1"/>
            </a:solidFill>
            <a:latin typeface="微軟正黑體" panose="020B0604030504040204" pitchFamily="34" charset="-120"/>
            <a:ea typeface="微軟正黑體" panose="020B0604030504040204" pitchFamily="34" charset="-120"/>
          </a:endParaRPr>
        </a:p>
        <a:p>
          <a:pPr marL="0" lvl="0" indent="0" algn="ctr" defTabSz="1066800">
            <a:lnSpc>
              <a:spcPct val="90000"/>
            </a:lnSpc>
            <a:spcBef>
              <a:spcPct val="0"/>
            </a:spcBef>
            <a:spcAft>
              <a:spcPts val="0"/>
            </a:spcAft>
            <a:buNone/>
          </a:pPr>
          <a:r>
            <a:rPr lang="zh-TW" altLang="en-US" sz="2000" b="1" kern="1200" dirty="0">
              <a:solidFill>
                <a:schemeClr val="bg1"/>
              </a:solidFill>
              <a:latin typeface="微軟正黑體" panose="020B0604030504040204" pitchFamily="34" charset="-120"/>
              <a:ea typeface="微軟正黑體" panose="020B0604030504040204" pitchFamily="34" charset="-120"/>
            </a:rPr>
            <a:t>性勒索</a:t>
          </a:r>
        </a:p>
      </dsp:txBody>
      <dsp:txXfrm rot="5400000">
        <a:off x="248829" y="543453"/>
        <a:ext cx="2129549" cy="3000458"/>
      </dsp:txXfrm>
    </dsp:sp>
    <dsp:sp modelId="{A111785E-E119-4C4F-8D35-626E27602730}">
      <dsp:nvSpPr>
        <dsp:cNvPr id="0" name=""/>
        <dsp:cNvSpPr/>
      </dsp:nvSpPr>
      <dsp:spPr>
        <a:xfrm rot="5400000">
          <a:off x="2333483" y="1014209"/>
          <a:ext cx="3218254" cy="2058945"/>
        </a:xfrm>
        <a:prstGeom prst="round2SameRect">
          <a:avLst>
            <a:gd name="adj1" fmla="val 16670"/>
            <a:gd name="adj2" fmla="val 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77800" rIns="106680" bIns="177800" numCol="1" spcCol="1270" anchor="t" anchorCtr="0">
          <a:noAutofit/>
        </a:bodyPr>
        <a:lstStyle/>
        <a:p>
          <a:pPr marL="0" lvl="0" indent="0" algn="ctr" defTabSz="1244600">
            <a:lnSpc>
              <a:spcPct val="90000"/>
            </a:lnSpc>
            <a:spcBef>
              <a:spcPct val="0"/>
            </a:spcBef>
            <a:spcAft>
              <a:spcPts val="0"/>
            </a:spcAft>
            <a:buNone/>
          </a:pPr>
          <a:r>
            <a:rPr lang="zh-TW" altLang="en-US" sz="2800" b="1" kern="1200" dirty="0">
              <a:solidFill>
                <a:schemeClr val="bg1"/>
              </a:solidFill>
              <a:latin typeface="微軟正黑體" panose="020B0604030504040204" pitchFamily="34" charset="-120"/>
              <a:ea typeface="微軟正黑體" panose="020B0604030504040204" pitchFamily="34" charset="-120"/>
            </a:rPr>
            <a:t>接觸式 </a:t>
          </a:r>
          <a:endParaRPr lang="en-US" altLang="zh-TW" sz="2800" b="1" kern="1200" dirty="0">
            <a:solidFill>
              <a:schemeClr val="bg1"/>
            </a:solidFill>
            <a:latin typeface="微軟正黑體" panose="020B0604030504040204" pitchFamily="34" charset="-120"/>
            <a:ea typeface="微軟正黑體" panose="020B0604030504040204" pitchFamily="34" charset="-120"/>
          </a:endParaRPr>
        </a:p>
        <a:p>
          <a:pPr marL="0" lvl="0" indent="0" algn="ctr" defTabSz="1244600">
            <a:lnSpc>
              <a:spcPct val="90000"/>
            </a:lnSpc>
            <a:spcBef>
              <a:spcPct val="0"/>
            </a:spcBef>
            <a:buNone/>
          </a:pPr>
          <a:endParaRPr lang="en-US" altLang="zh-TW" sz="2000" b="1" kern="1200" dirty="0">
            <a:solidFill>
              <a:schemeClr val="bg1"/>
            </a:solidFill>
            <a:latin typeface="微軟正黑體" panose="020B0604030504040204" pitchFamily="34" charset="-120"/>
            <a:ea typeface="微軟正黑體" panose="020B0604030504040204" pitchFamily="34" charset="-120"/>
          </a:endParaRPr>
        </a:p>
        <a:p>
          <a:pPr marL="0" lvl="0" indent="0" algn="ctr" defTabSz="1244600">
            <a:lnSpc>
              <a:spcPct val="90000"/>
            </a:lnSpc>
            <a:spcBef>
              <a:spcPct val="0"/>
            </a:spcBef>
            <a:buNone/>
          </a:pPr>
          <a:r>
            <a:rPr lang="zh-TW" altLang="en-US" sz="2000" b="1" kern="1200" dirty="0">
              <a:solidFill>
                <a:schemeClr val="bg1"/>
              </a:solidFill>
              <a:latin typeface="微軟正黑體" panose="020B0604030504040204" pitchFamily="34" charset="-120"/>
              <a:ea typeface="微軟正黑體" panose="020B0604030504040204" pitchFamily="34" charset="-120"/>
            </a:rPr>
            <a:t>性騷擾</a:t>
          </a:r>
          <a:endParaRPr lang="en-US" altLang="zh-TW" sz="2000" b="1" kern="1200" dirty="0">
            <a:solidFill>
              <a:schemeClr val="bg1"/>
            </a:solidFill>
            <a:latin typeface="微軟正黑體" panose="020B0604030504040204" pitchFamily="34" charset="-120"/>
            <a:ea typeface="微軟正黑體" panose="020B0604030504040204" pitchFamily="34" charset="-120"/>
          </a:endParaRPr>
        </a:p>
        <a:p>
          <a:pPr marL="0" lvl="0" indent="0" algn="ctr" defTabSz="1244600">
            <a:lnSpc>
              <a:spcPct val="90000"/>
            </a:lnSpc>
            <a:spcBef>
              <a:spcPct val="0"/>
            </a:spcBef>
            <a:spcAft>
              <a:spcPts val="0"/>
            </a:spcAft>
            <a:buNone/>
          </a:pPr>
          <a:r>
            <a:rPr lang="zh-TW" altLang="en-US" sz="2000" b="1" kern="1200" dirty="0">
              <a:solidFill>
                <a:schemeClr val="bg1"/>
              </a:solidFill>
              <a:latin typeface="微軟正黑體" panose="020B0604030504040204" pitchFamily="34" charset="-120"/>
              <a:ea typeface="微軟正黑體" panose="020B0604030504040204" pitchFamily="34" charset="-120"/>
            </a:rPr>
            <a:t>性剝削</a:t>
          </a:r>
          <a:endParaRPr lang="en-US" altLang="zh-TW" sz="2000" b="1" kern="1200" dirty="0">
            <a:solidFill>
              <a:schemeClr val="bg1"/>
            </a:solidFill>
            <a:latin typeface="微軟正黑體" panose="020B0604030504040204" pitchFamily="34" charset="-120"/>
            <a:ea typeface="微軟正黑體" panose="020B0604030504040204" pitchFamily="34" charset="-120"/>
          </a:endParaRPr>
        </a:p>
        <a:p>
          <a:pPr marL="0" lvl="0" indent="0" algn="ctr" defTabSz="1244600">
            <a:lnSpc>
              <a:spcPct val="90000"/>
            </a:lnSpc>
            <a:spcBef>
              <a:spcPct val="0"/>
            </a:spcBef>
            <a:spcAft>
              <a:spcPts val="0"/>
            </a:spcAft>
            <a:buNone/>
          </a:pPr>
          <a:r>
            <a:rPr lang="zh-TW" altLang="en-US" sz="2000" b="1" kern="1200" dirty="0">
              <a:solidFill>
                <a:schemeClr val="bg1"/>
              </a:solidFill>
              <a:latin typeface="微軟正黑體" panose="020B0604030504040204" pitchFamily="34" charset="-120"/>
              <a:ea typeface="微軟正黑體" panose="020B0604030504040204" pitchFamily="34" charset="-120"/>
            </a:rPr>
            <a:t>性侵害</a:t>
          </a:r>
        </a:p>
      </dsp:txBody>
      <dsp:txXfrm rot="-5400000">
        <a:off x="2913137" y="535083"/>
        <a:ext cx="1958417" cy="3017198"/>
      </dsp:txXfrm>
    </dsp:sp>
    <dsp:sp modelId="{25AA1156-6980-4594-A4A7-5876DCAC9F02}">
      <dsp:nvSpPr>
        <dsp:cNvPr id="0" name=""/>
        <dsp:cNvSpPr/>
      </dsp:nvSpPr>
      <dsp:spPr>
        <a:xfrm>
          <a:off x="1386425" y="-463263"/>
          <a:ext cx="2546569" cy="2038549"/>
        </a:xfrm>
        <a:prstGeom prst="circularArrow">
          <a:avLst>
            <a:gd name="adj1" fmla="val 12500"/>
            <a:gd name="adj2" fmla="val 1142322"/>
            <a:gd name="adj3" fmla="val 20457678"/>
            <a:gd name="adj4" fmla="val 10800000"/>
            <a:gd name="adj5" fmla="val 125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36A007-B77A-45A2-8449-939B7119E3AB}">
      <dsp:nvSpPr>
        <dsp:cNvPr id="0" name=""/>
        <dsp:cNvSpPr/>
      </dsp:nvSpPr>
      <dsp:spPr>
        <a:xfrm rot="10800000">
          <a:off x="1472131" y="2562091"/>
          <a:ext cx="2341912" cy="1886841"/>
        </a:xfrm>
        <a:prstGeom prst="circularArrow">
          <a:avLst>
            <a:gd name="adj1" fmla="val 12500"/>
            <a:gd name="adj2" fmla="val 1142322"/>
            <a:gd name="adj3" fmla="val 20457678"/>
            <a:gd name="adj4" fmla="val 10800000"/>
            <a:gd name="adj5" fmla="val 125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3B74C-7CD8-413C-920A-F1D36DDB0749}">
      <dsp:nvSpPr>
        <dsp:cNvPr id="0" name=""/>
        <dsp:cNvSpPr/>
      </dsp:nvSpPr>
      <dsp:spPr>
        <a:xfrm rot="16200000">
          <a:off x="1482479" y="1542560"/>
          <a:ext cx="3281147" cy="2005128"/>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127000" rIns="114300" bIns="127000" numCol="1" spcCol="1270" anchor="t" anchorCtr="0">
          <a:noAutofit/>
        </a:bodyPr>
        <a:lstStyle/>
        <a:p>
          <a:pPr marL="0" marR="0" lvl="0" indent="0" algn="l" defTabSz="914400" eaLnBrk="1" fontAlgn="auto" latinLnBrk="0" hangingPunct="1">
            <a:lnSpc>
              <a:spcPts val="1800"/>
            </a:lnSpc>
            <a:spcBef>
              <a:spcPct val="0"/>
            </a:spcBef>
            <a:spcAft>
              <a:spcPts val="0"/>
            </a:spcAft>
            <a:buClrTx/>
            <a:buSzTx/>
            <a:buFontTx/>
            <a:buNone/>
            <a:tabLst/>
            <a:defRPr/>
          </a:pPr>
          <a:r>
            <a:rPr lang="zh-TW" altLang="en-US" sz="2000" kern="1200" dirty="0"/>
            <a:t>     </a:t>
          </a:r>
          <a:r>
            <a:rPr lang="zh-TW" altLang="en-US" sz="2000" kern="1200" dirty="0">
              <a:latin typeface="微軟正黑體" panose="020B0604030504040204" pitchFamily="34" charset="-120"/>
              <a:ea typeface="微軟正黑體" panose="020B0604030504040204" pitchFamily="34" charset="-120"/>
            </a:rPr>
            <a:t>權勢性侵</a:t>
          </a:r>
          <a:endParaRPr lang="en-US" altLang="zh-TW" sz="2000" kern="1200" dirty="0">
            <a:latin typeface="微軟正黑體" panose="020B0604030504040204" pitchFamily="34" charset="-120"/>
            <a:ea typeface="微軟正黑體" panose="020B0604030504040204" pitchFamily="34" charset="-120"/>
          </a:endParaRPr>
        </a:p>
        <a:p>
          <a:pPr marL="0" marR="0" lvl="0" indent="0" algn="l" defTabSz="914400" eaLnBrk="1" fontAlgn="auto" latinLnBrk="0" hangingPunct="1">
            <a:lnSpc>
              <a:spcPts val="1800"/>
            </a:lnSpc>
            <a:spcBef>
              <a:spcPct val="0"/>
            </a:spcBef>
            <a:spcAft>
              <a:spcPts val="0"/>
            </a:spcAft>
            <a:buClrTx/>
            <a:buSzTx/>
            <a:buFontTx/>
            <a:buNone/>
            <a:tabLst/>
            <a:defRPr/>
          </a:pPr>
          <a:endParaRPr lang="en-US" altLang="zh-TW" sz="1200" kern="1200" dirty="0">
            <a:latin typeface="微軟正黑體" panose="020B0604030504040204" pitchFamily="34" charset="-120"/>
            <a:ea typeface="微軟正黑體" panose="020B0604030504040204" pitchFamily="34" charset="-120"/>
          </a:endParaRPr>
        </a:p>
        <a:p>
          <a:pPr marL="0" marR="0" lvl="0" indent="0" algn="l" defTabSz="914400" eaLnBrk="1" fontAlgn="auto" latinLnBrk="0" hangingPunct="1">
            <a:lnSpc>
              <a:spcPts val="1800"/>
            </a:lnSpc>
            <a:spcBef>
              <a:spcPct val="0"/>
            </a:spcBef>
            <a:spcAft>
              <a:spcPts val="0"/>
            </a:spcAft>
            <a:buClrTx/>
            <a:buSzTx/>
            <a:buFontTx/>
            <a:buNone/>
            <a:tabLst/>
            <a:defRPr/>
          </a:pPr>
          <a:r>
            <a:rPr lang="zh-TW" altLang="en-US" sz="1200" kern="1200" dirty="0">
              <a:latin typeface="微軟正黑體" panose="020B0604030504040204" pitchFamily="34" charset="-120"/>
              <a:ea typeface="微軟正黑體" panose="020B0604030504040204" pitchFamily="34" charset="-120"/>
            </a:rPr>
            <a:t>嫌疑人利用自己的教育機會、職務之便、資訊資源、照顧等身分與受害者建立「信任關係」，更可利用學生的尊敬、景仰，或掌握成績、參賽權作為手段，威脅或鬆懈在校師生的心防，這些行為在校園常難以辨識，使嫌疑人潛在校園的某處偷偷犯案。</a:t>
          </a:r>
        </a:p>
        <a:p>
          <a:pPr lvl="0" algn="l" defTabSz="666750">
            <a:lnSpc>
              <a:spcPts val="1800"/>
            </a:lnSpc>
            <a:spcBef>
              <a:spcPct val="0"/>
            </a:spcBef>
            <a:spcAft>
              <a:spcPct val="35000"/>
            </a:spcAft>
            <a:buNone/>
          </a:pPr>
          <a:endParaRPr lang="zh-TW" altLang="en-US" sz="1200" kern="1200" dirty="0">
            <a:latin typeface="微軟正黑體" panose="020B0604030504040204" pitchFamily="34" charset="-120"/>
            <a:ea typeface="微軟正黑體" panose="020B0604030504040204" pitchFamily="34" charset="-120"/>
          </a:endParaRPr>
        </a:p>
      </dsp:txBody>
      <dsp:txXfrm rot="5400000">
        <a:off x="2218388" y="1002451"/>
        <a:ext cx="1907228" cy="3085347"/>
      </dsp:txXfrm>
    </dsp:sp>
    <dsp:sp modelId="{6A4E5FEF-9654-4539-87A3-C5B335A54005}">
      <dsp:nvSpPr>
        <dsp:cNvPr id="0" name=""/>
        <dsp:cNvSpPr/>
      </dsp:nvSpPr>
      <dsp:spPr>
        <a:xfrm rot="5400000">
          <a:off x="3578657" y="1542560"/>
          <a:ext cx="3281147" cy="2005128"/>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14300" rIns="68580" bIns="114300" numCol="1" spcCol="1270" anchor="t" anchorCtr="0">
          <a:noAutofit/>
        </a:bodyPr>
        <a:lstStyle/>
        <a:p>
          <a:pPr marL="0" lvl="0" indent="0" algn="l" defTabSz="800100">
            <a:lnSpc>
              <a:spcPts val="1800"/>
            </a:lnSpc>
            <a:spcBef>
              <a:spcPct val="0"/>
            </a:spcBef>
            <a:spcAft>
              <a:spcPts val="0"/>
            </a:spcAft>
            <a:buNone/>
          </a:pPr>
          <a:r>
            <a:rPr lang="zh-TW" altLang="en-US" sz="1800" kern="1200" dirty="0"/>
            <a:t>   </a:t>
          </a:r>
          <a:r>
            <a:rPr lang="zh-TW" altLang="en-US" sz="2000" kern="1200" dirty="0">
              <a:latin typeface="微軟正黑體" panose="020B0604030504040204" pitchFamily="34" charset="-120"/>
              <a:ea typeface="微軟正黑體" panose="020B0604030504040204" pitchFamily="34" charset="-120"/>
            </a:rPr>
            <a:t>浸潤式性侵</a:t>
          </a:r>
          <a:endParaRPr lang="en-US" altLang="zh-TW" sz="2000" kern="1200" dirty="0">
            <a:latin typeface="微軟正黑體" panose="020B0604030504040204" pitchFamily="34" charset="-120"/>
            <a:ea typeface="微軟正黑體" panose="020B0604030504040204" pitchFamily="34" charset="-120"/>
          </a:endParaRPr>
        </a:p>
        <a:p>
          <a:pPr marL="0" lvl="0" indent="0" algn="l" defTabSz="800100">
            <a:lnSpc>
              <a:spcPts val="1800"/>
            </a:lnSpc>
            <a:spcBef>
              <a:spcPct val="0"/>
            </a:spcBef>
            <a:spcAft>
              <a:spcPts val="0"/>
            </a:spcAft>
            <a:buNone/>
          </a:pPr>
          <a:endParaRPr lang="en-US" altLang="zh-TW" sz="1200" kern="1200" dirty="0">
            <a:latin typeface="微軟正黑體" panose="020B0604030504040204" pitchFamily="34" charset="-120"/>
            <a:ea typeface="微軟正黑體" panose="020B0604030504040204" pitchFamily="34" charset="-120"/>
          </a:endParaRPr>
        </a:p>
        <a:p>
          <a:pPr marL="0" lvl="0" indent="0" algn="l" defTabSz="800100">
            <a:lnSpc>
              <a:spcPts val="1800"/>
            </a:lnSpc>
            <a:spcBef>
              <a:spcPct val="0"/>
            </a:spcBef>
            <a:spcAft>
              <a:spcPts val="0"/>
            </a:spcAft>
            <a:buNone/>
          </a:pPr>
          <a:r>
            <a:rPr lang="zh-TW" altLang="en-US" sz="1200" kern="1200" dirty="0">
              <a:latin typeface="微軟正黑體" panose="020B0604030504040204" pitchFamily="34" charset="-120"/>
              <a:ea typeface="微軟正黑體" panose="020B0604030504040204" pitchFamily="34" charset="-120"/>
            </a:rPr>
            <a:t>嫌疑人以各種控制及操控手段，與孩子建立信任，製造機會與孩子發生性互動，並使之正常化的行為。</a:t>
          </a:r>
        </a:p>
      </dsp:txBody>
      <dsp:txXfrm rot="-5400000">
        <a:off x="4216666" y="1002451"/>
        <a:ext cx="1907228" cy="3085347"/>
      </dsp:txXfrm>
    </dsp:sp>
    <dsp:sp modelId="{0475CC65-F2DF-4564-A9EF-285199279E94}">
      <dsp:nvSpPr>
        <dsp:cNvPr id="0" name=""/>
        <dsp:cNvSpPr/>
      </dsp:nvSpPr>
      <dsp:spPr>
        <a:xfrm>
          <a:off x="3354800" y="128871"/>
          <a:ext cx="1523271" cy="1634121"/>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ED0894-2F95-4015-ADA4-30174F1FE669}">
      <dsp:nvSpPr>
        <dsp:cNvPr id="0" name=""/>
        <dsp:cNvSpPr/>
      </dsp:nvSpPr>
      <dsp:spPr>
        <a:xfrm rot="10800000">
          <a:off x="3303245" y="3335412"/>
          <a:ext cx="1626382" cy="1661978"/>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1F121-B03C-4D18-9135-28003BCF5636}">
      <dsp:nvSpPr>
        <dsp:cNvPr id="0" name=""/>
        <dsp:cNvSpPr/>
      </dsp:nvSpPr>
      <dsp:spPr>
        <a:xfrm>
          <a:off x="2004992" y="1738107"/>
          <a:ext cx="1965328" cy="19653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altLang="zh-TW" sz="1800" b="1" kern="1200" dirty="0"/>
            <a:t>2.</a:t>
          </a:r>
        </a:p>
        <a:p>
          <a:pPr marL="0" lvl="0" indent="0" algn="ctr" defTabSz="800100">
            <a:lnSpc>
              <a:spcPct val="90000"/>
            </a:lnSpc>
            <a:spcBef>
              <a:spcPct val="0"/>
            </a:spcBef>
            <a:spcAft>
              <a:spcPct val="35000"/>
            </a:spcAft>
            <a:buNone/>
          </a:pPr>
          <a:r>
            <a:rPr lang="zh-TW" altLang="en-US" sz="1800" b="1" kern="1200" dirty="0"/>
            <a:t>試探性</a:t>
          </a:r>
          <a:endParaRPr lang="en-US" altLang="zh-TW" sz="1800" b="1" kern="1200" dirty="0"/>
        </a:p>
        <a:p>
          <a:pPr marL="0" lvl="0" indent="0" algn="ctr" defTabSz="800100">
            <a:lnSpc>
              <a:spcPct val="90000"/>
            </a:lnSpc>
            <a:spcBef>
              <a:spcPct val="0"/>
            </a:spcBef>
            <a:spcAft>
              <a:spcPct val="35000"/>
            </a:spcAft>
            <a:buNone/>
          </a:pPr>
          <a:r>
            <a:rPr lang="zh-TW" altLang="en-US" sz="1800" b="1" kern="1200" dirty="0"/>
            <a:t>漸進式加害</a:t>
          </a:r>
          <a:endParaRPr lang="en-US" altLang="zh-TW" sz="1800" b="1" kern="1200" dirty="0"/>
        </a:p>
      </dsp:txBody>
      <dsp:txXfrm>
        <a:off x="2292808" y="2025923"/>
        <a:ext cx="1389696" cy="1389696"/>
      </dsp:txXfrm>
    </dsp:sp>
    <dsp:sp modelId="{ED8FE070-1A5B-43C1-883D-508383710BA4}">
      <dsp:nvSpPr>
        <dsp:cNvPr id="0" name=""/>
        <dsp:cNvSpPr/>
      </dsp:nvSpPr>
      <dsp:spPr>
        <a:xfrm rot="19041389">
          <a:off x="3943808" y="2449549"/>
          <a:ext cx="642029" cy="0"/>
        </a:xfrm>
        <a:custGeom>
          <a:avLst/>
          <a:gdLst/>
          <a:ahLst/>
          <a:cxnLst/>
          <a:rect l="0" t="0" r="0" b="0"/>
          <a:pathLst>
            <a:path>
              <a:moveTo>
                <a:pt x="0" y="0"/>
              </a:moveTo>
              <a:lnTo>
                <a:pt x="64202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2D74D5-5BC4-46C3-A5C0-F4CBCC2B6772}">
      <dsp:nvSpPr>
        <dsp:cNvPr id="0" name=""/>
        <dsp:cNvSpPr/>
      </dsp:nvSpPr>
      <dsp:spPr>
        <a:xfrm rot="13459097">
          <a:off x="6500748" y="2449549"/>
          <a:ext cx="622539" cy="0"/>
        </a:xfrm>
        <a:custGeom>
          <a:avLst/>
          <a:gdLst/>
          <a:ahLst/>
          <a:cxnLst/>
          <a:rect l="0" t="0" r="0" b="0"/>
          <a:pathLst>
            <a:path>
              <a:moveTo>
                <a:pt x="0" y="0"/>
              </a:moveTo>
              <a:lnTo>
                <a:pt x="62253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B2D687-5C0B-431B-A74C-B6920499E383}">
      <dsp:nvSpPr>
        <dsp:cNvPr id="0" name=""/>
        <dsp:cNvSpPr/>
      </dsp:nvSpPr>
      <dsp:spPr>
        <a:xfrm>
          <a:off x="4500955" y="2232083"/>
          <a:ext cx="22971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43538F-E51C-41CA-BC4C-9CBF0085E276}">
      <dsp:nvSpPr>
        <dsp:cNvPr id="0" name=""/>
        <dsp:cNvSpPr/>
      </dsp:nvSpPr>
      <dsp:spPr>
        <a:xfrm>
          <a:off x="4730675" y="1743407"/>
          <a:ext cx="1628918" cy="9773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zh-TW" altLang="en-US" sz="2500" b="1" kern="1200" dirty="0"/>
            <a:t>把柄</a:t>
          </a:r>
        </a:p>
      </dsp:txBody>
      <dsp:txXfrm>
        <a:off x="4730675" y="1743407"/>
        <a:ext cx="1628918" cy="977351"/>
      </dsp:txXfrm>
    </dsp:sp>
    <dsp:sp modelId="{8DF94B36-152D-4C36-883F-925880352663}">
      <dsp:nvSpPr>
        <dsp:cNvPr id="0" name=""/>
        <dsp:cNvSpPr/>
      </dsp:nvSpPr>
      <dsp:spPr>
        <a:xfrm>
          <a:off x="6359594" y="2232083"/>
          <a:ext cx="22971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EE7371-B992-4440-87B9-D217E17F2D32}">
      <dsp:nvSpPr>
        <dsp:cNvPr id="0" name=""/>
        <dsp:cNvSpPr/>
      </dsp:nvSpPr>
      <dsp:spPr>
        <a:xfrm rot="2558520">
          <a:off x="3943816" y="2991979"/>
          <a:ext cx="642013" cy="0"/>
        </a:xfrm>
        <a:custGeom>
          <a:avLst/>
          <a:gdLst/>
          <a:ahLst/>
          <a:cxnLst/>
          <a:rect l="0" t="0" r="0" b="0"/>
          <a:pathLst>
            <a:path>
              <a:moveTo>
                <a:pt x="0" y="0"/>
              </a:moveTo>
              <a:lnTo>
                <a:pt x="64201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115BBC-713D-46DF-806E-E9A1578C6749}">
      <dsp:nvSpPr>
        <dsp:cNvPr id="0" name=""/>
        <dsp:cNvSpPr/>
      </dsp:nvSpPr>
      <dsp:spPr>
        <a:xfrm rot="8140994">
          <a:off x="6500756" y="2991979"/>
          <a:ext cx="622522" cy="0"/>
        </a:xfrm>
        <a:custGeom>
          <a:avLst/>
          <a:gdLst/>
          <a:ahLst/>
          <a:cxnLst/>
          <a:rect l="0" t="0" r="0" b="0"/>
          <a:pathLst>
            <a:path>
              <a:moveTo>
                <a:pt x="0" y="0"/>
              </a:moveTo>
              <a:lnTo>
                <a:pt x="62252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435380-8C48-4271-9A80-9AED240CB576}">
      <dsp:nvSpPr>
        <dsp:cNvPr id="0" name=""/>
        <dsp:cNvSpPr/>
      </dsp:nvSpPr>
      <dsp:spPr>
        <a:xfrm>
          <a:off x="4500955" y="3209434"/>
          <a:ext cx="22971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EDAD70-876B-46FE-9614-C6C0FD4664C9}">
      <dsp:nvSpPr>
        <dsp:cNvPr id="0" name=""/>
        <dsp:cNvSpPr/>
      </dsp:nvSpPr>
      <dsp:spPr>
        <a:xfrm>
          <a:off x="4730675" y="2720758"/>
          <a:ext cx="1628918" cy="9773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zh-TW" altLang="en-US" sz="2500" b="1" kern="1200" dirty="0"/>
            <a:t>恐嚇勒索</a:t>
          </a:r>
        </a:p>
      </dsp:txBody>
      <dsp:txXfrm>
        <a:off x="4730675" y="2720758"/>
        <a:ext cx="1628918" cy="977351"/>
      </dsp:txXfrm>
    </dsp:sp>
    <dsp:sp modelId="{34B8A5D9-019F-4EC2-842E-D2769ED5326D}">
      <dsp:nvSpPr>
        <dsp:cNvPr id="0" name=""/>
        <dsp:cNvSpPr/>
      </dsp:nvSpPr>
      <dsp:spPr>
        <a:xfrm>
          <a:off x="6359594" y="3209434"/>
          <a:ext cx="22971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993A2D-B9E6-4C80-9B60-6DF419EB1823}">
      <dsp:nvSpPr>
        <dsp:cNvPr id="0" name=""/>
        <dsp:cNvSpPr/>
      </dsp:nvSpPr>
      <dsp:spPr>
        <a:xfrm>
          <a:off x="7089771" y="1738107"/>
          <a:ext cx="1965328" cy="19653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altLang="zh-TW" sz="1800" b="1" kern="1200" dirty="0"/>
            <a:t>3.</a:t>
          </a:r>
        </a:p>
        <a:p>
          <a:pPr marL="0" lvl="0" indent="0" algn="ctr" defTabSz="800100">
            <a:lnSpc>
              <a:spcPct val="90000"/>
            </a:lnSpc>
            <a:spcBef>
              <a:spcPct val="0"/>
            </a:spcBef>
            <a:spcAft>
              <a:spcPct val="35000"/>
            </a:spcAft>
            <a:buNone/>
          </a:pPr>
          <a:r>
            <a:rPr lang="zh-TW" altLang="en-US" sz="1800" b="1" kern="1200" dirty="0"/>
            <a:t>再一次加害</a:t>
          </a:r>
          <a:endParaRPr lang="en-US" altLang="zh-TW" sz="1800" b="1" kern="1200" dirty="0"/>
        </a:p>
        <a:p>
          <a:pPr marL="0" lvl="0" indent="0" algn="ctr" defTabSz="800100">
            <a:lnSpc>
              <a:spcPct val="90000"/>
            </a:lnSpc>
            <a:spcBef>
              <a:spcPct val="0"/>
            </a:spcBef>
            <a:spcAft>
              <a:spcPct val="35000"/>
            </a:spcAft>
            <a:buNone/>
          </a:pPr>
          <a:r>
            <a:rPr lang="zh-TW" altLang="en-US" sz="1800" b="1" kern="1200" dirty="0"/>
            <a:t>嚴重程度提升</a:t>
          </a:r>
        </a:p>
      </dsp:txBody>
      <dsp:txXfrm>
        <a:off x="7377587" y="2025923"/>
        <a:ext cx="1389696" cy="1389696"/>
      </dsp:txXfrm>
    </dsp:sp>
    <dsp:sp modelId="{885B456A-0635-4377-9790-22A515B3E126}">
      <dsp:nvSpPr>
        <dsp:cNvPr id="0" name=""/>
        <dsp:cNvSpPr/>
      </dsp:nvSpPr>
      <dsp:spPr>
        <a:xfrm>
          <a:off x="4" y="1711300"/>
          <a:ext cx="1965328" cy="19653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altLang="zh-TW" sz="1800" b="1" kern="1200" dirty="0"/>
            <a:t>1.</a:t>
          </a:r>
        </a:p>
        <a:p>
          <a:pPr marL="0" lvl="0" indent="0" algn="ctr" defTabSz="800100">
            <a:lnSpc>
              <a:spcPct val="90000"/>
            </a:lnSpc>
            <a:spcBef>
              <a:spcPct val="0"/>
            </a:spcBef>
            <a:spcAft>
              <a:spcPct val="35000"/>
            </a:spcAft>
            <a:buNone/>
          </a:pPr>
          <a:r>
            <a:rPr lang="zh-TW" altLang="en-US" sz="1800" b="1" kern="1200" dirty="0"/>
            <a:t>甜頭</a:t>
          </a:r>
          <a:endParaRPr lang="en-US" altLang="zh-TW" sz="1800" b="1" kern="1200" dirty="0"/>
        </a:p>
        <a:p>
          <a:pPr marL="0" lvl="0" indent="0" algn="ctr" defTabSz="800100">
            <a:lnSpc>
              <a:spcPct val="90000"/>
            </a:lnSpc>
            <a:spcBef>
              <a:spcPct val="0"/>
            </a:spcBef>
            <a:spcAft>
              <a:spcPct val="35000"/>
            </a:spcAft>
            <a:buNone/>
          </a:pPr>
          <a:r>
            <a:rPr lang="zh-TW" altLang="en-US" sz="1800" b="1" kern="1200" dirty="0"/>
            <a:t>建立關係</a:t>
          </a:r>
        </a:p>
      </dsp:txBody>
      <dsp:txXfrm>
        <a:off x="287820" y="1999116"/>
        <a:ext cx="1389696" cy="13896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F0E80-B8F9-49D1-8833-EBCF490D68E4}">
      <dsp:nvSpPr>
        <dsp:cNvPr id="0" name=""/>
        <dsp:cNvSpPr/>
      </dsp:nvSpPr>
      <dsp:spPr>
        <a:xfrm>
          <a:off x="294757" y="0"/>
          <a:ext cx="4523391" cy="4523391"/>
        </a:xfrm>
        <a:prstGeom prst="triangl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4E891E-4CB6-4C77-B880-84792ECF1B10}">
      <dsp:nvSpPr>
        <dsp:cNvPr id="0" name=""/>
        <dsp:cNvSpPr/>
      </dsp:nvSpPr>
      <dsp:spPr>
        <a:xfrm>
          <a:off x="2679500" y="700971"/>
          <a:ext cx="3607336" cy="1070771"/>
        </a:xfrm>
        <a:prstGeom prst="roundRect">
          <a:avLst/>
        </a:prstGeom>
        <a:solidFill>
          <a:schemeClr val="accent2">
            <a:lumMod val="40000"/>
            <a:lumOff val="60000"/>
            <a:alpha val="9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spcBef>
              <a:spcPct val="0"/>
            </a:spcBef>
            <a:buNone/>
          </a:pPr>
          <a:r>
            <a:rPr lang="zh-TW" altLang="en-US" sz="2000" b="1" kern="1200" dirty="0">
              <a:latin typeface="微軟正黑體" panose="020B0604030504040204" pitchFamily="34" charset="-120"/>
              <a:ea typeface="微軟正黑體" panose="020B0604030504040204" pitchFamily="34" charset="-120"/>
            </a:rPr>
            <a:t>保護性</a:t>
          </a:r>
          <a:r>
            <a:rPr lang="en-US" altLang="en-US" sz="2000" b="1" kern="1200" dirty="0">
              <a:latin typeface="微軟正黑體" panose="020B0604030504040204" pitchFamily="34" charset="-120"/>
              <a:ea typeface="微軟正黑體" panose="020B0604030504040204" pitchFamily="34" charset="-120"/>
            </a:rPr>
            <a:t>-</a:t>
          </a:r>
          <a:r>
            <a:rPr lang="zh-TW" altLang="en-US" sz="2000" b="1" kern="1200" dirty="0">
              <a:latin typeface="微軟正黑體" panose="020B0604030504040204" pitchFamily="34" charset="-120"/>
              <a:ea typeface="微軟正黑體" panose="020B0604030504040204" pitchFamily="34" charset="-120"/>
            </a:rPr>
            <a:t>安置個案</a:t>
          </a:r>
          <a:endParaRPr lang="en-US" altLang="zh-TW" sz="2000" b="1" kern="1200" dirty="0">
            <a:latin typeface="微軟正黑體" panose="020B0604030504040204" pitchFamily="34" charset="-120"/>
            <a:ea typeface="微軟正黑體" panose="020B0604030504040204" pitchFamily="34" charset="-120"/>
          </a:endParaRPr>
        </a:p>
        <a:p>
          <a:pPr marL="0" lvl="0" indent="0" algn="ctr" defTabSz="889000">
            <a:lnSpc>
              <a:spcPts val="2400"/>
            </a:lnSpc>
            <a:spcBef>
              <a:spcPct val="0"/>
            </a:spcBef>
            <a:spcAft>
              <a:spcPts val="0"/>
            </a:spcAft>
            <a:buNone/>
          </a:pPr>
          <a:r>
            <a:rPr lang="zh-TW" altLang="en-US" sz="1600" b="1" kern="1200" dirty="0">
              <a:latin typeface="微軟正黑體" panose="020B0604030504040204" pitchFamily="34" charset="-120"/>
              <a:ea typeface="微軟正黑體" panose="020B0604030504040204" pitchFamily="34" charset="-120"/>
            </a:rPr>
            <a:t>安置評估、創傷復原、家庭處遇計畫、中途學校、終止安置社區後追</a:t>
          </a:r>
        </a:p>
      </dsp:txBody>
      <dsp:txXfrm>
        <a:off x="2731771" y="753242"/>
        <a:ext cx="3502794" cy="966229"/>
      </dsp:txXfrm>
    </dsp:sp>
    <dsp:sp modelId="{C2DA7397-66D4-4237-A6D5-1E96A25DF1C4}">
      <dsp:nvSpPr>
        <dsp:cNvPr id="0" name=""/>
        <dsp:cNvSpPr/>
      </dsp:nvSpPr>
      <dsp:spPr>
        <a:xfrm>
          <a:off x="2023070" y="1984783"/>
          <a:ext cx="4925253" cy="1070771"/>
        </a:xfrm>
        <a:prstGeom prst="roundRect">
          <a:avLst/>
        </a:prstGeom>
        <a:solidFill>
          <a:schemeClr val="accent4">
            <a:lumMod val="40000"/>
            <a:lumOff val="60000"/>
            <a:alpha val="9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ts val="2400"/>
            </a:lnSpc>
            <a:spcBef>
              <a:spcPct val="0"/>
            </a:spcBef>
            <a:spcAft>
              <a:spcPts val="0"/>
            </a:spcAft>
            <a:buNone/>
          </a:pPr>
          <a:r>
            <a:rPr lang="zh-TW" altLang="en-US" sz="2000" b="1" kern="1200" dirty="0">
              <a:latin typeface="微軟正黑體" panose="020B0604030504040204" pitchFamily="34" charset="-120"/>
              <a:ea typeface="微軟正黑體" panose="020B0604030504040204" pitchFamily="34" charset="-120"/>
            </a:rPr>
            <a:t>保護性</a:t>
          </a:r>
          <a:r>
            <a:rPr lang="en-US" altLang="zh-TW" sz="2000" b="1" kern="1200" dirty="0">
              <a:latin typeface="微軟正黑體" panose="020B0604030504040204" pitchFamily="34" charset="-120"/>
              <a:ea typeface="微軟正黑體" panose="020B0604030504040204" pitchFamily="34" charset="-120"/>
            </a:rPr>
            <a:t>/</a:t>
          </a:r>
          <a:r>
            <a:rPr lang="zh-TW" altLang="en-US" sz="2000" b="1" kern="1200" dirty="0">
              <a:latin typeface="微軟正黑體" panose="020B0604030504040204" pitchFamily="34" charset="-120"/>
              <a:ea typeface="微軟正黑體" panose="020B0604030504040204" pitchFamily="34" charset="-120"/>
            </a:rPr>
            <a:t>非保護性</a:t>
          </a:r>
          <a:r>
            <a:rPr lang="en-US" altLang="zh-TW" sz="2000" b="1" kern="1200" dirty="0">
              <a:latin typeface="微軟正黑體" panose="020B0604030504040204" pitchFamily="34" charset="-120"/>
              <a:ea typeface="微軟正黑體" panose="020B0604030504040204" pitchFamily="34" charset="-120"/>
            </a:rPr>
            <a:t>-</a:t>
          </a:r>
          <a:r>
            <a:rPr lang="zh-TW" altLang="en-US" sz="2000" b="1" kern="1200" dirty="0">
              <a:latin typeface="微軟正黑體" panose="020B0604030504040204" pitchFamily="34" charset="-120"/>
              <a:ea typeface="微軟正黑體" panose="020B0604030504040204" pitchFamily="34" charset="-120"/>
            </a:rPr>
            <a:t>非安置個案</a:t>
          </a:r>
          <a:endParaRPr lang="en-US" altLang="zh-TW" sz="2000" b="1" kern="1200" dirty="0">
            <a:latin typeface="微軟正黑體" panose="020B0604030504040204" pitchFamily="34" charset="-120"/>
            <a:ea typeface="微軟正黑體" panose="020B0604030504040204" pitchFamily="34" charset="-120"/>
          </a:endParaRPr>
        </a:p>
        <a:p>
          <a:pPr marL="0" lvl="0" indent="0" algn="ctr" defTabSz="889000">
            <a:lnSpc>
              <a:spcPts val="2400"/>
            </a:lnSpc>
            <a:spcBef>
              <a:spcPct val="0"/>
            </a:spcBef>
            <a:spcAft>
              <a:spcPts val="0"/>
            </a:spcAft>
            <a:buNone/>
          </a:pPr>
          <a:r>
            <a:rPr lang="zh-TW" altLang="en-US" sz="1600" b="1" kern="1200" dirty="0">
              <a:latin typeface="微軟正黑體" panose="020B0604030504040204" pitchFamily="34" charset="-120"/>
              <a:ea typeface="微軟正黑體" panose="020B0604030504040204" pitchFamily="34" charset="-120"/>
            </a:rPr>
            <a:t>個管服務、家庭處遇計畫、連結警政與 「</a:t>
          </a:r>
          <a:r>
            <a:rPr lang="zh-TW" altLang="en-US" sz="1600" b="1" kern="1200" dirty="0">
              <a:solidFill>
                <a:srgbClr val="FF0000"/>
              </a:solidFill>
              <a:latin typeface="微軟正黑體" panose="020B0604030504040204" pitchFamily="34" charset="-120"/>
              <a:ea typeface="微軟正黑體" panose="020B0604030504040204" pitchFamily="34" charset="-120"/>
            </a:rPr>
            <a:t>性影像處理中心</a:t>
          </a:r>
          <a:r>
            <a:rPr lang="en-US" altLang="zh-TW" sz="1600" b="1" kern="1200" dirty="0">
              <a:solidFill>
                <a:srgbClr val="FF0000"/>
              </a:solidFill>
              <a:latin typeface="微軟正黑體" panose="020B0604030504040204" pitchFamily="34" charset="-120"/>
              <a:ea typeface="微軟正黑體" panose="020B0604030504040204" pitchFamily="34" charset="-120"/>
            </a:rPr>
            <a:t>-</a:t>
          </a:r>
          <a:r>
            <a:rPr lang="zh-TW" altLang="en-US" sz="1600" b="1" kern="1200" dirty="0">
              <a:solidFill>
                <a:srgbClr val="FF0000"/>
              </a:solidFill>
              <a:latin typeface="微軟正黑體" panose="020B0604030504040204" pitchFamily="34" charset="-120"/>
              <a:ea typeface="微軟正黑體" panose="020B0604030504040204" pitchFamily="34" charset="-120"/>
            </a:rPr>
            <a:t>全年齡求助管道</a:t>
          </a:r>
          <a:r>
            <a:rPr lang="zh-TW" altLang="en-US" sz="1600" b="1" kern="1200" dirty="0">
              <a:latin typeface="微軟正黑體" panose="020B0604030504040204" pitchFamily="34" charset="-120"/>
              <a:ea typeface="微軟正黑體" panose="020B0604030504040204" pitchFamily="34" charset="-120"/>
            </a:rPr>
            <a:t>」 進行影像下架與移除</a:t>
          </a:r>
        </a:p>
      </dsp:txBody>
      <dsp:txXfrm>
        <a:off x="2075341" y="2037054"/>
        <a:ext cx="4820711" cy="966229"/>
      </dsp:txXfrm>
    </dsp:sp>
    <dsp:sp modelId="{3B37DAED-EDB5-4BA9-9639-EFAE0CCBE27E}">
      <dsp:nvSpPr>
        <dsp:cNvPr id="0" name=""/>
        <dsp:cNvSpPr/>
      </dsp:nvSpPr>
      <dsp:spPr>
        <a:xfrm>
          <a:off x="1457127" y="3234223"/>
          <a:ext cx="5728370" cy="1070771"/>
        </a:xfrm>
        <a:prstGeom prst="roundRect">
          <a:avLst/>
        </a:prstGeom>
        <a:solidFill>
          <a:schemeClr val="accent6">
            <a:lumMod val="40000"/>
            <a:lumOff val="60000"/>
            <a:alpha val="9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ts val="2400"/>
            </a:lnSpc>
            <a:spcBef>
              <a:spcPct val="0"/>
            </a:spcBef>
            <a:spcAft>
              <a:spcPts val="0"/>
            </a:spcAft>
            <a:buNone/>
          </a:pPr>
          <a:r>
            <a:rPr lang="zh-TW" altLang="en-US" sz="1800" b="1" kern="1200" dirty="0">
              <a:latin typeface="微軟正黑體" panose="020B0604030504040204" pitchFamily="34" charset="-120"/>
              <a:ea typeface="微軟正黑體" panose="020B0604030504040204" pitchFamily="34" charset="-120"/>
            </a:rPr>
            <a:t>預防</a:t>
          </a:r>
          <a:r>
            <a:rPr lang="en-US" altLang="zh-TW" sz="1800" b="1" kern="1200" dirty="0">
              <a:latin typeface="微軟正黑體" panose="020B0604030504040204" pitchFamily="34" charset="-120"/>
              <a:ea typeface="微軟正黑體" panose="020B0604030504040204" pitchFamily="34" charset="-120"/>
            </a:rPr>
            <a:t>-</a:t>
          </a:r>
          <a:r>
            <a:rPr lang="zh-TW" altLang="en-US" sz="1800" b="1" kern="1200" dirty="0">
              <a:latin typeface="微軟正黑體" panose="020B0604030504040204" pitchFamily="34" charset="-120"/>
              <a:ea typeface="微軟正黑體" panose="020B0604030504040204" pitchFamily="34" charset="-120"/>
            </a:rPr>
            <a:t>校園與社區</a:t>
          </a:r>
          <a:endParaRPr lang="en-US" altLang="zh-TW" sz="1800" b="1" kern="1200" dirty="0">
            <a:latin typeface="微軟正黑體" panose="020B0604030504040204" pitchFamily="34" charset="-120"/>
            <a:ea typeface="微軟正黑體" panose="020B0604030504040204" pitchFamily="34" charset="-120"/>
          </a:endParaRPr>
        </a:p>
        <a:p>
          <a:pPr marL="0" lvl="0" indent="0" algn="ctr" defTabSz="800100">
            <a:lnSpc>
              <a:spcPts val="2400"/>
            </a:lnSpc>
            <a:spcBef>
              <a:spcPct val="0"/>
            </a:spcBef>
            <a:spcAft>
              <a:spcPts val="0"/>
            </a:spcAft>
            <a:buNone/>
          </a:pPr>
          <a:r>
            <a:rPr lang="zh-TW" altLang="en-US" sz="1600" b="1" kern="1200" dirty="0">
              <a:latin typeface="微軟正黑體" panose="020B0604030504040204" pitchFamily="34" charset="-120"/>
              <a:ea typeface="微軟正黑體" panose="020B0604030504040204" pitchFamily="34" charset="-120"/>
            </a:rPr>
            <a:t>透過文宣、媒體、網絡平台廣泛宣導、兩性與情感教育的落實、校內行平機制</a:t>
          </a:r>
        </a:p>
      </dsp:txBody>
      <dsp:txXfrm>
        <a:off x="1509398" y="3286494"/>
        <a:ext cx="5623828" cy="966229"/>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45659" cy="49821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4" y="1"/>
            <a:ext cx="2945659" cy="498215"/>
          </a:xfrm>
          <a:prstGeom prst="rect">
            <a:avLst/>
          </a:prstGeom>
        </p:spPr>
        <p:txBody>
          <a:bodyPr vert="horz" lIns="91440" tIns="45720" rIns="91440" bIns="45720" rtlCol="0"/>
          <a:lstStyle>
            <a:lvl1pPr algn="r">
              <a:defRPr sz="1200"/>
            </a:lvl1pPr>
          </a:lstStyle>
          <a:p>
            <a:fld id="{B66FD81D-6A8E-407F-93EC-D038E2D8FEC6}" type="datetimeFigureOut">
              <a:rPr lang="zh-TW" altLang="en-US" smtClean="0"/>
              <a:t>2023/11/1</a:t>
            </a:fld>
            <a:endParaRPr lang="zh-TW" altLang="en-US"/>
          </a:p>
        </p:txBody>
      </p:sp>
      <p:sp>
        <p:nvSpPr>
          <p:cNvPr id="4" name="頁尾版面配置區 3"/>
          <p:cNvSpPr>
            <a:spLocks noGrp="1"/>
          </p:cNvSpPr>
          <p:nvPr>
            <p:ph type="ftr" sz="quarter" idx="2"/>
          </p:nvPr>
        </p:nvSpPr>
        <p:spPr>
          <a:xfrm>
            <a:off x="1" y="9431599"/>
            <a:ext cx="2945659" cy="49821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4" y="9431599"/>
            <a:ext cx="2945659" cy="498214"/>
          </a:xfrm>
          <a:prstGeom prst="rect">
            <a:avLst/>
          </a:prstGeom>
        </p:spPr>
        <p:txBody>
          <a:bodyPr vert="horz" lIns="91440" tIns="45720" rIns="91440" bIns="45720" rtlCol="0" anchor="b"/>
          <a:lstStyle>
            <a:lvl1pPr algn="r">
              <a:defRPr sz="1200"/>
            </a:lvl1pPr>
          </a:lstStyle>
          <a:p>
            <a:fld id="{FE6988F3-8D56-4229-BF62-AAD016AF45F6}" type="slidenum">
              <a:rPr lang="zh-TW" altLang="en-US" smtClean="0"/>
              <a:t>‹#›</a:t>
            </a:fld>
            <a:endParaRPr lang="zh-TW" altLang="en-US"/>
          </a:p>
        </p:txBody>
      </p:sp>
    </p:spTree>
    <p:extLst>
      <p:ext uri="{BB962C8B-B14F-4D97-AF65-F5344CB8AC3E}">
        <p14:creationId xmlns:p14="http://schemas.microsoft.com/office/powerpoint/2010/main" val="491041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2945659" cy="49821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4" y="1"/>
            <a:ext cx="2945659" cy="498215"/>
          </a:xfrm>
          <a:prstGeom prst="rect">
            <a:avLst/>
          </a:prstGeom>
        </p:spPr>
        <p:txBody>
          <a:bodyPr vert="horz" lIns="91440" tIns="45720" rIns="91440" bIns="45720" rtlCol="0"/>
          <a:lstStyle>
            <a:lvl1pPr algn="r">
              <a:defRPr sz="1200"/>
            </a:lvl1pPr>
          </a:lstStyle>
          <a:p>
            <a:fld id="{9032EB88-42A0-47A8-95E3-50B73B37315E}" type="datetimeFigureOut">
              <a:rPr lang="zh-CN" altLang="en-US" smtClean="0"/>
              <a:t>2023/11/1</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8722"/>
            <a:ext cx="5438140" cy="390986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9431599"/>
            <a:ext cx="2945659" cy="49821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4" y="9431599"/>
            <a:ext cx="2945659" cy="498214"/>
          </a:xfrm>
          <a:prstGeom prst="rect">
            <a:avLst/>
          </a:prstGeom>
        </p:spPr>
        <p:txBody>
          <a:bodyPr vert="horz" lIns="91440" tIns="45720" rIns="91440" bIns="45720" rtlCol="0" anchor="b"/>
          <a:lstStyle>
            <a:lvl1pPr algn="r">
              <a:defRPr sz="1200"/>
            </a:lvl1pPr>
          </a:lstStyle>
          <a:p>
            <a:fld id="{7F31EB99-C7CA-4929-AC83-3355CA53740F}" type="slidenum">
              <a:rPr lang="zh-CN" altLang="en-US" smtClean="0"/>
              <a:t>‹#›</a:t>
            </a:fld>
            <a:endParaRPr lang="zh-CN" altLang="en-US"/>
          </a:p>
        </p:txBody>
      </p:sp>
    </p:spTree>
    <p:extLst>
      <p:ext uri="{BB962C8B-B14F-4D97-AF65-F5344CB8AC3E}">
        <p14:creationId xmlns:p14="http://schemas.microsoft.com/office/powerpoint/2010/main" val="4001231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31EB99-C7CA-4929-AC83-3355CA53740F}" type="slidenum">
              <a:rPr lang="zh-CN" altLang="en-US" smtClean="0"/>
              <a:t>1</a:t>
            </a:fld>
            <a:endParaRPr lang="zh-CN" altLang="en-US"/>
          </a:p>
        </p:txBody>
      </p:sp>
    </p:spTree>
    <p:extLst>
      <p:ext uri="{BB962C8B-B14F-4D97-AF65-F5344CB8AC3E}">
        <p14:creationId xmlns:p14="http://schemas.microsoft.com/office/powerpoint/2010/main" val="262987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31EB99-C7CA-4929-AC83-3355CA53740F}" type="slidenum">
              <a:rPr lang="zh-CN" altLang="en-US" smtClean="0"/>
              <a:t>21</a:t>
            </a:fld>
            <a:endParaRPr lang="zh-CN" altLang="en-US"/>
          </a:p>
        </p:txBody>
      </p:sp>
    </p:spTree>
    <p:extLst>
      <p:ext uri="{BB962C8B-B14F-4D97-AF65-F5344CB8AC3E}">
        <p14:creationId xmlns:p14="http://schemas.microsoft.com/office/powerpoint/2010/main" val="3373106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sz="3600" b="1" kern="1200" dirty="0">
                <a:solidFill>
                  <a:schemeClr val="tx1"/>
                </a:solidFill>
                <a:latin typeface="+mn-ea"/>
                <a:ea typeface="+mn-ea"/>
                <a:cs typeface="+mn-cs"/>
              </a:rPr>
              <a:t>違反他人意願</a:t>
            </a:r>
            <a:r>
              <a:rPr lang="en-US" altLang="zh-TW" sz="3600" b="1" kern="1200" dirty="0">
                <a:solidFill>
                  <a:schemeClr val="tx1"/>
                </a:solidFill>
                <a:latin typeface="+mn-ea"/>
                <a:ea typeface="+mn-ea"/>
                <a:cs typeface="+mn-cs"/>
              </a:rPr>
              <a:t>???</a:t>
            </a:r>
            <a:r>
              <a:rPr lang="zh-TW" altLang="en-US" sz="3600" b="1" kern="1200" dirty="0">
                <a:solidFill>
                  <a:schemeClr val="tx1"/>
                </a:solidFill>
                <a:latin typeface="+mn-ea"/>
                <a:ea typeface="+mn-ea"/>
                <a:cs typeface="+mn-cs"/>
              </a:rPr>
              <a:t> 不經他人同意</a:t>
            </a:r>
            <a:r>
              <a:rPr lang="en-US" altLang="zh-TW" sz="3600" b="1" kern="1200" dirty="0">
                <a:solidFill>
                  <a:schemeClr val="tx1"/>
                </a:solidFill>
                <a:latin typeface="+mn-ea"/>
                <a:ea typeface="+mn-ea"/>
                <a:cs typeface="+mn-cs"/>
              </a:rPr>
              <a:t>???</a:t>
            </a:r>
            <a:endParaRPr lang="zh-CN" altLang="en-US" sz="3600" b="1" kern="1200" dirty="0">
              <a:solidFill>
                <a:schemeClr val="tx1"/>
              </a:solidFill>
              <a:latin typeface="+mn-ea"/>
              <a:ea typeface="+mn-ea"/>
              <a:cs typeface="+mn-cs"/>
            </a:endParaRPr>
          </a:p>
        </p:txBody>
      </p:sp>
      <p:sp>
        <p:nvSpPr>
          <p:cNvPr id="4" name="灯片编号占位符 3"/>
          <p:cNvSpPr>
            <a:spLocks noGrp="1"/>
          </p:cNvSpPr>
          <p:nvPr>
            <p:ph type="sldNum" sz="quarter" idx="10"/>
          </p:nvPr>
        </p:nvSpPr>
        <p:spPr/>
        <p:txBody>
          <a:bodyPr/>
          <a:lstStyle/>
          <a:p>
            <a:fld id="{7F31EB99-C7CA-4929-AC83-3355CA53740F}" type="slidenum">
              <a:rPr lang="zh-CN" altLang="en-US" smtClean="0"/>
              <a:t>25</a:t>
            </a:fld>
            <a:endParaRPr lang="zh-CN" altLang="en-US"/>
          </a:p>
        </p:txBody>
      </p:sp>
    </p:spTree>
    <p:extLst>
      <p:ext uri="{BB962C8B-B14F-4D97-AF65-F5344CB8AC3E}">
        <p14:creationId xmlns:p14="http://schemas.microsoft.com/office/powerpoint/2010/main" val="569994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31EB99-C7CA-4929-AC83-3355CA53740F}" type="slidenum">
              <a:rPr lang="zh-CN" altLang="en-US" smtClean="0"/>
              <a:t>27</a:t>
            </a:fld>
            <a:endParaRPr lang="zh-CN" altLang="en-US"/>
          </a:p>
        </p:txBody>
      </p:sp>
    </p:spTree>
    <p:extLst>
      <p:ext uri="{BB962C8B-B14F-4D97-AF65-F5344CB8AC3E}">
        <p14:creationId xmlns:p14="http://schemas.microsoft.com/office/powerpoint/2010/main" val="1430071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sz="3600" b="1" kern="1200" dirty="0">
                <a:solidFill>
                  <a:schemeClr val="tx1"/>
                </a:solidFill>
                <a:latin typeface="+mn-ea"/>
                <a:ea typeface="+mn-ea"/>
                <a:cs typeface="+mn-cs"/>
              </a:rPr>
              <a:t>違反他人意願</a:t>
            </a:r>
            <a:r>
              <a:rPr lang="en-US" altLang="zh-TW" sz="3600" b="1" kern="1200" dirty="0">
                <a:solidFill>
                  <a:schemeClr val="tx1"/>
                </a:solidFill>
                <a:latin typeface="+mn-ea"/>
                <a:ea typeface="+mn-ea"/>
                <a:cs typeface="+mn-cs"/>
              </a:rPr>
              <a:t>???</a:t>
            </a:r>
            <a:r>
              <a:rPr lang="zh-TW" altLang="en-US" sz="3600" b="1" kern="1200" dirty="0">
                <a:solidFill>
                  <a:schemeClr val="tx1"/>
                </a:solidFill>
                <a:latin typeface="+mn-ea"/>
                <a:ea typeface="+mn-ea"/>
                <a:cs typeface="+mn-cs"/>
              </a:rPr>
              <a:t> 不經他人同意</a:t>
            </a:r>
            <a:r>
              <a:rPr lang="en-US" altLang="zh-TW" sz="3600" b="1" kern="1200" dirty="0">
                <a:solidFill>
                  <a:schemeClr val="tx1"/>
                </a:solidFill>
                <a:latin typeface="+mn-ea"/>
                <a:ea typeface="+mn-ea"/>
                <a:cs typeface="+mn-cs"/>
              </a:rPr>
              <a:t>???</a:t>
            </a:r>
            <a:endParaRPr lang="zh-CN" altLang="en-US" sz="3600" b="1" kern="1200" dirty="0">
              <a:solidFill>
                <a:schemeClr val="tx1"/>
              </a:solidFill>
              <a:latin typeface="+mn-ea"/>
              <a:ea typeface="+mn-ea"/>
              <a:cs typeface="+mn-cs"/>
            </a:endParaRPr>
          </a:p>
        </p:txBody>
      </p:sp>
      <p:sp>
        <p:nvSpPr>
          <p:cNvPr id="4" name="灯片编号占位符 3"/>
          <p:cNvSpPr>
            <a:spLocks noGrp="1"/>
          </p:cNvSpPr>
          <p:nvPr>
            <p:ph type="sldNum" sz="quarter" idx="10"/>
          </p:nvPr>
        </p:nvSpPr>
        <p:spPr/>
        <p:txBody>
          <a:bodyPr/>
          <a:lstStyle/>
          <a:p>
            <a:fld id="{7F31EB99-C7CA-4929-AC83-3355CA53740F}" type="slidenum">
              <a:rPr lang="zh-CN" altLang="en-US" smtClean="0"/>
              <a:t>3</a:t>
            </a:fld>
            <a:endParaRPr lang="zh-CN" altLang="en-US"/>
          </a:p>
        </p:txBody>
      </p:sp>
    </p:spTree>
    <p:extLst>
      <p:ext uri="{BB962C8B-B14F-4D97-AF65-F5344CB8AC3E}">
        <p14:creationId xmlns:p14="http://schemas.microsoft.com/office/powerpoint/2010/main" val="2652863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sz="3600" b="1" kern="1200" dirty="0">
                <a:solidFill>
                  <a:schemeClr val="tx1"/>
                </a:solidFill>
                <a:latin typeface="+mn-ea"/>
                <a:ea typeface="+mn-ea"/>
                <a:cs typeface="+mn-cs"/>
              </a:rPr>
              <a:t>勵馨基金會曾做出研究，約有</a:t>
            </a:r>
            <a:r>
              <a:rPr lang="en-US" altLang="zh-TW" sz="3600" b="1" kern="1200" dirty="0">
                <a:solidFill>
                  <a:schemeClr val="tx1"/>
                </a:solidFill>
                <a:latin typeface="+mn-ea"/>
                <a:ea typeface="+mn-ea"/>
                <a:cs typeface="+mn-cs"/>
              </a:rPr>
              <a:t>60</a:t>
            </a:r>
            <a:r>
              <a:rPr lang="zh-TW" altLang="en-US" sz="3600" b="1" kern="1200" dirty="0">
                <a:solidFill>
                  <a:schemeClr val="tx1"/>
                </a:solidFill>
                <a:latin typeface="+mn-ea"/>
                <a:ea typeface="+mn-ea"/>
                <a:cs typeface="+mn-cs"/>
              </a:rPr>
              <a:t>％的兒少當事人是遭到仲介或誘騙，而進入集團操控的色情行業，然而在過去「性交易」的框架下，卻有</a:t>
            </a:r>
            <a:r>
              <a:rPr lang="en-US" altLang="zh-TW" sz="3600" b="1" kern="1200" dirty="0">
                <a:solidFill>
                  <a:schemeClr val="tx1"/>
                </a:solidFill>
                <a:latin typeface="+mn-ea"/>
                <a:ea typeface="+mn-ea"/>
                <a:cs typeface="+mn-cs"/>
              </a:rPr>
              <a:t>54</a:t>
            </a:r>
            <a:r>
              <a:rPr lang="zh-TW" altLang="en-US" sz="3600" b="1" kern="1200" dirty="0">
                <a:solidFill>
                  <a:schemeClr val="tx1"/>
                </a:solidFill>
                <a:latin typeface="+mn-ea"/>
                <a:ea typeface="+mn-ea"/>
                <a:cs typeface="+mn-cs"/>
              </a:rPr>
              <a:t>％的民眾認為，少女／年從事性交易主因都是自願的；該研究更指出，有高達</a:t>
            </a:r>
            <a:r>
              <a:rPr lang="en-US" altLang="zh-TW" sz="3600" b="1" kern="1200" dirty="0">
                <a:solidFill>
                  <a:schemeClr val="tx1"/>
                </a:solidFill>
                <a:latin typeface="+mn-ea"/>
                <a:ea typeface="+mn-ea"/>
                <a:cs typeface="+mn-cs"/>
              </a:rPr>
              <a:t>74.53</a:t>
            </a:r>
            <a:r>
              <a:rPr lang="zh-TW" altLang="en-US" sz="3600" b="1" kern="1200" dirty="0">
                <a:solidFill>
                  <a:schemeClr val="tx1"/>
                </a:solidFill>
                <a:latin typeface="+mn-ea"/>
                <a:ea typeface="+mn-ea"/>
                <a:cs typeface="+mn-cs"/>
              </a:rPr>
              <a:t>％的民眾，認為從事性交易的少女／年都是為了拜金與虛榮。種種資料顯示，社會對於兒少的汙名一直都在，而正名才剛剛開始。</a:t>
            </a:r>
            <a:endParaRPr lang="zh-CN" altLang="en-US" sz="3600" b="1" kern="1200" dirty="0">
              <a:solidFill>
                <a:schemeClr val="tx1"/>
              </a:solidFill>
              <a:latin typeface="+mn-ea"/>
              <a:ea typeface="+mn-ea"/>
              <a:cs typeface="+mn-cs"/>
            </a:endParaRPr>
          </a:p>
        </p:txBody>
      </p:sp>
      <p:sp>
        <p:nvSpPr>
          <p:cNvPr id="4" name="灯片编号占位符 3"/>
          <p:cNvSpPr>
            <a:spLocks noGrp="1"/>
          </p:cNvSpPr>
          <p:nvPr>
            <p:ph type="sldNum" sz="quarter" idx="10"/>
          </p:nvPr>
        </p:nvSpPr>
        <p:spPr/>
        <p:txBody>
          <a:bodyPr/>
          <a:lstStyle/>
          <a:p>
            <a:fld id="{7F31EB99-C7CA-4929-AC83-3355CA53740F}" type="slidenum">
              <a:rPr lang="zh-CN" altLang="en-US" smtClean="0"/>
              <a:t>4</a:t>
            </a:fld>
            <a:endParaRPr lang="zh-CN" altLang="en-US"/>
          </a:p>
        </p:txBody>
      </p:sp>
    </p:spTree>
    <p:extLst>
      <p:ext uri="{BB962C8B-B14F-4D97-AF65-F5344CB8AC3E}">
        <p14:creationId xmlns:p14="http://schemas.microsoft.com/office/powerpoint/2010/main" val="3002164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sz="3600" b="1" kern="1200" dirty="0">
                <a:solidFill>
                  <a:schemeClr val="tx1"/>
                </a:solidFill>
                <a:latin typeface="+mn-ea"/>
                <a:ea typeface="+mn-ea"/>
                <a:cs typeface="+mn-cs"/>
              </a:rPr>
              <a:t>違反他人意願</a:t>
            </a:r>
            <a:r>
              <a:rPr lang="en-US" altLang="zh-TW" sz="3600" b="1" kern="1200" dirty="0">
                <a:solidFill>
                  <a:schemeClr val="tx1"/>
                </a:solidFill>
                <a:latin typeface="+mn-ea"/>
                <a:ea typeface="+mn-ea"/>
                <a:cs typeface="+mn-cs"/>
              </a:rPr>
              <a:t>???</a:t>
            </a:r>
            <a:r>
              <a:rPr lang="zh-TW" altLang="en-US" sz="3600" b="1" kern="1200" dirty="0">
                <a:solidFill>
                  <a:schemeClr val="tx1"/>
                </a:solidFill>
                <a:latin typeface="+mn-ea"/>
                <a:ea typeface="+mn-ea"/>
                <a:cs typeface="+mn-cs"/>
              </a:rPr>
              <a:t> 不經他人同意</a:t>
            </a:r>
            <a:r>
              <a:rPr lang="en-US" altLang="zh-TW" sz="3600" b="1" kern="1200" dirty="0">
                <a:solidFill>
                  <a:schemeClr val="tx1"/>
                </a:solidFill>
                <a:latin typeface="+mn-ea"/>
                <a:ea typeface="+mn-ea"/>
                <a:cs typeface="+mn-cs"/>
              </a:rPr>
              <a:t>???</a:t>
            </a:r>
            <a:endParaRPr lang="zh-CN" altLang="en-US" sz="3600" b="1" kern="1200" dirty="0">
              <a:solidFill>
                <a:schemeClr val="tx1"/>
              </a:solidFill>
              <a:latin typeface="+mn-ea"/>
              <a:ea typeface="+mn-ea"/>
              <a:cs typeface="+mn-cs"/>
            </a:endParaRPr>
          </a:p>
        </p:txBody>
      </p:sp>
      <p:sp>
        <p:nvSpPr>
          <p:cNvPr id="4" name="灯片编号占位符 3"/>
          <p:cNvSpPr>
            <a:spLocks noGrp="1"/>
          </p:cNvSpPr>
          <p:nvPr>
            <p:ph type="sldNum" sz="quarter" idx="10"/>
          </p:nvPr>
        </p:nvSpPr>
        <p:spPr/>
        <p:txBody>
          <a:bodyPr/>
          <a:lstStyle/>
          <a:p>
            <a:fld id="{7F31EB99-C7CA-4929-AC83-3355CA53740F}" type="slidenum">
              <a:rPr lang="zh-CN" altLang="en-US" smtClean="0"/>
              <a:t>9</a:t>
            </a:fld>
            <a:endParaRPr lang="zh-CN" altLang="en-US"/>
          </a:p>
        </p:txBody>
      </p:sp>
    </p:spTree>
    <p:extLst>
      <p:ext uri="{BB962C8B-B14F-4D97-AF65-F5344CB8AC3E}">
        <p14:creationId xmlns:p14="http://schemas.microsoft.com/office/powerpoint/2010/main" val="999648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sz="3600" b="1" kern="1200" dirty="0">
                <a:solidFill>
                  <a:schemeClr val="tx1"/>
                </a:solidFill>
                <a:latin typeface="+mn-ea"/>
                <a:ea typeface="+mn-ea"/>
                <a:cs typeface="+mn-cs"/>
              </a:rPr>
              <a:t>違反他人意願</a:t>
            </a:r>
            <a:r>
              <a:rPr lang="en-US" altLang="zh-TW" sz="3600" b="1" kern="1200" dirty="0">
                <a:solidFill>
                  <a:schemeClr val="tx1"/>
                </a:solidFill>
                <a:latin typeface="+mn-ea"/>
                <a:ea typeface="+mn-ea"/>
                <a:cs typeface="+mn-cs"/>
              </a:rPr>
              <a:t>???</a:t>
            </a:r>
            <a:r>
              <a:rPr lang="zh-TW" altLang="en-US" sz="3600" b="1" kern="1200" dirty="0">
                <a:solidFill>
                  <a:schemeClr val="tx1"/>
                </a:solidFill>
                <a:latin typeface="+mn-ea"/>
                <a:ea typeface="+mn-ea"/>
                <a:cs typeface="+mn-cs"/>
              </a:rPr>
              <a:t> 不經他人同意</a:t>
            </a:r>
            <a:r>
              <a:rPr lang="en-US" altLang="zh-TW" sz="3600" b="1" kern="1200" dirty="0">
                <a:solidFill>
                  <a:schemeClr val="tx1"/>
                </a:solidFill>
                <a:latin typeface="+mn-ea"/>
                <a:ea typeface="+mn-ea"/>
                <a:cs typeface="+mn-cs"/>
              </a:rPr>
              <a:t>???</a:t>
            </a:r>
            <a:endParaRPr lang="zh-CN" altLang="en-US" sz="3600" b="1" kern="1200" dirty="0">
              <a:solidFill>
                <a:schemeClr val="tx1"/>
              </a:solidFill>
              <a:latin typeface="+mn-ea"/>
              <a:ea typeface="+mn-ea"/>
              <a:cs typeface="+mn-cs"/>
            </a:endParaRPr>
          </a:p>
        </p:txBody>
      </p:sp>
      <p:sp>
        <p:nvSpPr>
          <p:cNvPr id="4" name="灯片编号占位符 3"/>
          <p:cNvSpPr>
            <a:spLocks noGrp="1"/>
          </p:cNvSpPr>
          <p:nvPr>
            <p:ph type="sldNum" sz="quarter" idx="10"/>
          </p:nvPr>
        </p:nvSpPr>
        <p:spPr/>
        <p:txBody>
          <a:bodyPr/>
          <a:lstStyle/>
          <a:p>
            <a:fld id="{7F31EB99-C7CA-4929-AC83-3355CA53740F}" type="slidenum">
              <a:rPr lang="zh-CN" altLang="en-US" smtClean="0"/>
              <a:t>15</a:t>
            </a:fld>
            <a:endParaRPr lang="zh-CN" altLang="en-US"/>
          </a:p>
        </p:txBody>
      </p:sp>
    </p:spTree>
    <p:extLst>
      <p:ext uri="{BB962C8B-B14F-4D97-AF65-F5344CB8AC3E}">
        <p14:creationId xmlns:p14="http://schemas.microsoft.com/office/powerpoint/2010/main" val="2978348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sz="3600" b="1" kern="1200" dirty="0">
                <a:solidFill>
                  <a:schemeClr val="tx1"/>
                </a:solidFill>
                <a:latin typeface="+mn-ea"/>
                <a:ea typeface="+mn-ea"/>
                <a:cs typeface="+mn-cs"/>
              </a:rPr>
              <a:t>違反他人意願</a:t>
            </a:r>
            <a:r>
              <a:rPr lang="en-US" altLang="zh-TW" sz="3600" b="1" kern="1200" dirty="0">
                <a:solidFill>
                  <a:schemeClr val="tx1"/>
                </a:solidFill>
                <a:latin typeface="+mn-ea"/>
                <a:ea typeface="+mn-ea"/>
                <a:cs typeface="+mn-cs"/>
              </a:rPr>
              <a:t>???</a:t>
            </a:r>
            <a:r>
              <a:rPr lang="zh-TW" altLang="en-US" sz="3600" b="1" kern="1200" dirty="0">
                <a:solidFill>
                  <a:schemeClr val="tx1"/>
                </a:solidFill>
                <a:latin typeface="+mn-ea"/>
                <a:ea typeface="+mn-ea"/>
                <a:cs typeface="+mn-cs"/>
              </a:rPr>
              <a:t> 不經他人同意</a:t>
            </a:r>
            <a:r>
              <a:rPr lang="en-US" altLang="zh-TW" sz="3600" b="1" kern="1200" dirty="0">
                <a:solidFill>
                  <a:schemeClr val="tx1"/>
                </a:solidFill>
                <a:latin typeface="+mn-ea"/>
                <a:ea typeface="+mn-ea"/>
                <a:cs typeface="+mn-cs"/>
              </a:rPr>
              <a:t>???</a:t>
            </a:r>
            <a:endParaRPr lang="zh-CN" altLang="en-US" sz="3600" b="1" kern="1200" dirty="0">
              <a:solidFill>
                <a:schemeClr val="tx1"/>
              </a:solidFill>
              <a:latin typeface="+mn-ea"/>
              <a:ea typeface="+mn-ea"/>
              <a:cs typeface="+mn-cs"/>
            </a:endParaRPr>
          </a:p>
        </p:txBody>
      </p:sp>
      <p:sp>
        <p:nvSpPr>
          <p:cNvPr id="4" name="灯片编号占位符 3"/>
          <p:cNvSpPr>
            <a:spLocks noGrp="1"/>
          </p:cNvSpPr>
          <p:nvPr>
            <p:ph type="sldNum" sz="quarter" idx="10"/>
          </p:nvPr>
        </p:nvSpPr>
        <p:spPr/>
        <p:txBody>
          <a:bodyPr/>
          <a:lstStyle/>
          <a:p>
            <a:fld id="{7F31EB99-C7CA-4929-AC83-3355CA53740F}" type="slidenum">
              <a:rPr lang="zh-CN" altLang="en-US" smtClean="0"/>
              <a:t>16</a:t>
            </a:fld>
            <a:endParaRPr lang="zh-CN" altLang="en-US"/>
          </a:p>
        </p:txBody>
      </p:sp>
    </p:spTree>
    <p:extLst>
      <p:ext uri="{BB962C8B-B14F-4D97-AF65-F5344CB8AC3E}">
        <p14:creationId xmlns:p14="http://schemas.microsoft.com/office/powerpoint/2010/main" val="2352022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sz="3600" b="1" kern="1200" dirty="0">
                <a:solidFill>
                  <a:schemeClr val="tx1"/>
                </a:solidFill>
                <a:latin typeface="+mn-ea"/>
                <a:ea typeface="+mn-ea"/>
                <a:cs typeface="+mn-cs"/>
              </a:rPr>
              <a:t>違反他人意願</a:t>
            </a:r>
            <a:r>
              <a:rPr lang="en-US" altLang="zh-TW" sz="3600" b="1" kern="1200" dirty="0">
                <a:solidFill>
                  <a:schemeClr val="tx1"/>
                </a:solidFill>
                <a:latin typeface="+mn-ea"/>
                <a:ea typeface="+mn-ea"/>
                <a:cs typeface="+mn-cs"/>
              </a:rPr>
              <a:t>???</a:t>
            </a:r>
            <a:r>
              <a:rPr lang="zh-TW" altLang="en-US" sz="3600" b="1" kern="1200" dirty="0">
                <a:solidFill>
                  <a:schemeClr val="tx1"/>
                </a:solidFill>
                <a:latin typeface="+mn-ea"/>
                <a:ea typeface="+mn-ea"/>
                <a:cs typeface="+mn-cs"/>
              </a:rPr>
              <a:t> 不經他人同意</a:t>
            </a:r>
            <a:r>
              <a:rPr lang="en-US" altLang="zh-TW" sz="3600" b="1" kern="1200" dirty="0">
                <a:solidFill>
                  <a:schemeClr val="tx1"/>
                </a:solidFill>
                <a:latin typeface="+mn-ea"/>
                <a:ea typeface="+mn-ea"/>
                <a:cs typeface="+mn-cs"/>
              </a:rPr>
              <a:t>???</a:t>
            </a:r>
            <a:endParaRPr lang="zh-CN" altLang="en-US" sz="3600" b="1" kern="1200" dirty="0">
              <a:solidFill>
                <a:schemeClr val="tx1"/>
              </a:solidFill>
              <a:latin typeface="+mn-ea"/>
              <a:ea typeface="+mn-ea"/>
              <a:cs typeface="+mn-cs"/>
            </a:endParaRPr>
          </a:p>
        </p:txBody>
      </p:sp>
      <p:sp>
        <p:nvSpPr>
          <p:cNvPr id="4" name="灯片编号占位符 3"/>
          <p:cNvSpPr>
            <a:spLocks noGrp="1"/>
          </p:cNvSpPr>
          <p:nvPr>
            <p:ph type="sldNum" sz="quarter" idx="10"/>
          </p:nvPr>
        </p:nvSpPr>
        <p:spPr/>
        <p:txBody>
          <a:bodyPr/>
          <a:lstStyle/>
          <a:p>
            <a:fld id="{7F31EB99-C7CA-4929-AC83-3355CA53740F}" type="slidenum">
              <a:rPr lang="zh-CN" altLang="en-US" smtClean="0"/>
              <a:t>18</a:t>
            </a:fld>
            <a:endParaRPr lang="zh-CN" altLang="en-US"/>
          </a:p>
        </p:txBody>
      </p:sp>
    </p:spTree>
    <p:extLst>
      <p:ext uri="{BB962C8B-B14F-4D97-AF65-F5344CB8AC3E}">
        <p14:creationId xmlns:p14="http://schemas.microsoft.com/office/powerpoint/2010/main" val="3508367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sz="3600" b="1" kern="1200" dirty="0">
                <a:solidFill>
                  <a:schemeClr val="tx1"/>
                </a:solidFill>
                <a:latin typeface="+mn-ea"/>
                <a:ea typeface="+mn-ea"/>
                <a:cs typeface="+mn-cs"/>
              </a:rPr>
              <a:t>違反他人意願</a:t>
            </a:r>
            <a:r>
              <a:rPr lang="en-US" altLang="zh-TW" sz="3600" b="1" kern="1200" dirty="0">
                <a:solidFill>
                  <a:schemeClr val="tx1"/>
                </a:solidFill>
                <a:latin typeface="+mn-ea"/>
                <a:ea typeface="+mn-ea"/>
                <a:cs typeface="+mn-cs"/>
              </a:rPr>
              <a:t>???</a:t>
            </a:r>
            <a:r>
              <a:rPr lang="zh-TW" altLang="en-US" sz="3600" b="1" kern="1200" dirty="0">
                <a:solidFill>
                  <a:schemeClr val="tx1"/>
                </a:solidFill>
                <a:latin typeface="+mn-ea"/>
                <a:ea typeface="+mn-ea"/>
                <a:cs typeface="+mn-cs"/>
              </a:rPr>
              <a:t> 不經他人同意</a:t>
            </a:r>
            <a:r>
              <a:rPr lang="en-US" altLang="zh-TW" sz="3600" b="1" kern="1200" dirty="0">
                <a:solidFill>
                  <a:schemeClr val="tx1"/>
                </a:solidFill>
                <a:latin typeface="+mn-ea"/>
                <a:ea typeface="+mn-ea"/>
                <a:cs typeface="+mn-cs"/>
              </a:rPr>
              <a:t>???</a:t>
            </a:r>
            <a:endParaRPr lang="zh-CN" altLang="en-US" sz="3600" b="1" kern="1200" dirty="0">
              <a:solidFill>
                <a:schemeClr val="tx1"/>
              </a:solidFill>
              <a:latin typeface="+mn-ea"/>
              <a:ea typeface="+mn-ea"/>
              <a:cs typeface="+mn-cs"/>
            </a:endParaRPr>
          </a:p>
        </p:txBody>
      </p:sp>
      <p:sp>
        <p:nvSpPr>
          <p:cNvPr id="4" name="灯片编号占位符 3"/>
          <p:cNvSpPr>
            <a:spLocks noGrp="1"/>
          </p:cNvSpPr>
          <p:nvPr>
            <p:ph type="sldNum" sz="quarter" idx="10"/>
          </p:nvPr>
        </p:nvSpPr>
        <p:spPr/>
        <p:txBody>
          <a:bodyPr/>
          <a:lstStyle/>
          <a:p>
            <a:fld id="{7F31EB99-C7CA-4929-AC83-3355CA53740F}" type="slidenum">
              <a:rPr lang="zh-CN" altLang="en-US" smtClean="0"/>
              <a:t>19</a:t>
            </a:fld>
            <a:endParaRPr lang="zh-CN" altLang="en-US"/>
          </a:p>
        </p:txBody>
      </p:sp>
    </p:spTree>
    <p:extLst>
      <p:ext uri="{BB962C8B-B14F-4D97-AF65-F5344CB8AC3E}">
        <p14:creationId xmlns:p14="http://schemas.microsoft.com/office/powerpoint/2010/main" val="2137930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ct val="130000"/>
              </a:lnSpc>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31EB99-C7CA-4929-AC83-3355CA53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644789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030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592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1371003"/>
            <a:ext cx="12203008" cy="2625790"/>
          </a:xfrm>
          <a:custGeom>
            <a:avLst/>
            <a:gdLst>
              <a:gd name="connsiteX0" fmla="*/ 0 w 12203008"/>
              <a:gd name="connsiteY0" fmla="*/ 0 h 2625790"/>
              <a:gd name="connsiteX1" fmla="*/ 12203008 w 12203008"/>
              <a:gd name="connsiteY1" fmla="*/ 0 h 2625790"/>
              <a:gd name="connsiteX2" fmla="*/ 12203008 w 12203008"/>
              <a:gd name="connsiteY2" fmla="*/ 2625790 h 2625790"/>
              <a:gd name="connsiteX3" fmla="*/ 0 w 12203008"/>
              <a:gd name="connsiteY3" fmla="*/ 2625790 h 2625790"/>
            </a:gdLst>
            <a:ahLst/>
            <a:cxnLst>
              <a:cxn ang="0">
                <a:pos x="connsiteX0" y="connsiteY0"/>
              </a:cxn>
              <a:cxn ang="0">
                <a:pos x="connsiteX1" y="connsiteY1"/>
              </a:cxn>
              <a:cxn ang="0">
                <a:pos x="connsiteX2" y="connsiteY2"/>
              </a:cxn>
              <a:cxn ang="0">
                <a:pos x="connsiteX3" y="connsiteY3"/>
              </a:cxn>
            </a:cxnLst>
            <a:rect l="l" t="t" r="r" b="b"/>
            <a:pathLst>
              <a:path w="12203008" h="2625790">
                <a:moveTo>
                  <a:pt x="0" y="0"/>
                </a:moveTo>
                <a:lnTo>
                  <a:pt x="12203008" y="0"/>
                </a:lnTo>
                <a:lnTo>
                  <a:pt x="12203008" y="2625790"/>
                </a:lnTo>
                <a:lnTo>
                  <a:pt x="0" y="262579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77387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193324" y="2019056"/>
            <a:ext cx="3160856" cy="2806943"/>
          </a:xfrm>
          <a:custGeom>
            <a:avLst/>
            <a:gdLst>
              <a:gd name="connsiteX0" fmla="*/ 207124 w 3160856"/>
              <a:gd name="connsiteY0" fmla="*/ 0 h 2806943"/>
              <a:gd name="connsiteX1" fmla="*/ 2953732 w 3160856"/>
              <a:gd name="connsiteY1" fmla="*/ 0 h 2806943"/>
              <a:gd name="connsiteX2" fmla="*/ 3160856 w 3160856"/>
              <a:gd name="connsiteY2" fmla="*/ 207124 h 2806943"/>
              <a:gd name="connsiteX3" fmla="*/ 3160856 w 3160856"/>
              <a:gd name="connsiteY3" fmla="*/ 2599819 h 2806943"/>
              <a:gd name="connsiteX4" fmla="*/ 2953732 w 3160856"/>
              <a:gd name="connsiteY4" fmla="*/ 2806943 h 2806943"/>
              <a:gd name="connsiteX5" fmla="*/ 207124 w 3160856"/>
              <a:gd name="connsiteY5" fmla="*/ 2806943 h 2806943"/>
              <a:gd name="connsiteX6" fmla="*/ 0 w 3160856"/>
              <a:gd name="connsiteY6" fmla="*/ 2599819 h 2806943"/>
              <a:gd name="connsiteX7" fmla="*/ 0 w 3160856"/>
              <a:gd name="connsiteY7" fmla="*/ 207124 h 2806943"/>
              <a:gd name="connsiteX8" fmla="*/ 207124 w 3160856"/>
              <a:gd name="connsiteY8" fmla="*/ 0 h 280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0856" h="2806943">
                <a:moveTo>
                  <a:pt x="207124" y="0"/>
                </a:moveTo>
                <a:lnTo>
                  <a:pt x="2953732" y="0"/>
                </a:lnTo>
                <a:cubicBezTo>
                  <a:pt x="3068123" y="0"/>
                  <a:pt x="3160856" y="92733"/>
                  <a:pt x="3160856" y="207124"/>
                </a:cubicBezTo>
                <a:lnTo>
                  <a:pt x="3160856" y="2599819"/>
                </a:lnTo>
                <a:cubicBezTo>
                  <a:pt x="3160856" y="2714210"/>
                  <a:pt x="3068123" y="2806943"/>
                  <a:pt x="2953732" y="2806943"/>
                </a:cubicBezTo>
                <a:lnTo>
                  <a:pt x="207124" y="2806943"/>
                </a:lnTo>
                <a:cubicBezTo>
                  <a:pt x="92733" y="2806943"/>
                  <a:pt x="0" y="2714210"/>
                  <a:pt x="0" y="2599819"/>
                </a:cubicBezTo>
                <a:lnTo>
                  <a:pt x="0" y="207124"/>
                </a:lnTo>
                <a:cubicBezTo>
                  <a:pt x="0" y="92733"/>
                  <a:pt x="92733" y="0"/>
                  <a:pt x="207124" y="0"/>
                </a:cubicBezTo>
                <a:close/>
              </a:path>
            </a:pathLst>
          </a:custGeom>
        </p:spPr>
        <p:txBody>
          <a:bodyPr wrap="square">
            <a:noAutofit/>
          </a:bodyPr>
          <a:lstStyle/>
          <a:p>
            <a:endParaRPr lang="zh-CN" altLang="en-US"/>
          </a:p>
        </p:txBody>
      </p:sp>
      <p:sp>
        <p:nvSpPr>
          <p:cNvPr id="10" name="图片占位符 9"/>
          <p:cNvSpPr>
            <a:spLocks noGrp="1"/>
          </p:cNvSpPr>
          <p:nvPr>
            <p:ph type="pic" sz="quarter" idx="11"/>
          </p:nvPr>
        </p:nvSpPr>
        <p:spPr>
          <a:xfrm>
            <a:off x="4515577" y="2019058"/>
            <a:ext cx="3160856" cy="2806943"/>
          </a:xfrm>
          <a:custGeom>
            <a:avLst/>
            <a:gdLst>
              <a:gd name="connsiteX0" fmla="*/ 241116 w 3160856"/>
              <a:gd name="connsiteY0" fmla="*/ 0 h 2806943"/>
              <a:gd name="connsiteX1" fmla="*/ 2919740 w 3160856"/>
              <a:gd name="connsiteY1" fmla="*/ 0 h 2806943"/>
              <a:gd name="connsiteX2" fmla="*/ 3160856 w 3160856"/>
              <a:gd name="connsiteY2" fmla="*/ 241116 h 2806943"/>
              <a:gd name="connsiteX3" fmla="*/ 3160856 w 3160856"/>
              <a:gd name="connsiteY3" fmla="*/ 2565827 h 2806943"/>
              <a:gd name="connsiteX4" fmla="*/ 2919740 w 3160856"/>
              <a:gd name="connsiteY4" fmla="*/ 2806943 h 2806943"/>
              <a:gd name="connsiteX5" fmla="*/ 241116 w 3160856"/>
              <a:gd name="connsiteY5" fmla="*/ 2806943 h 2806943"/>
              <a:gd name="connsiteX6" fmla="*/ 0 w 3160856"/>
              <a:gd name="connsiteY6" fmla="*/ 2565827 h 2806943"/>
              <a:gd name="connsiteX7" fmla="*/ 0 w 3160856"/>
              <a:gd name="connsiteY7" fmla="*/ 241116 h 2806943"/>
              <a:gd name="connsiteX8" fmla="*/ 241116 w 3160856"/>
              <a:gd name="connsiteY8" fmla="*/ 0 h 280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0856" h="2806943">
                <a:moveTo>
                  <a:pt x="241116" y="0"/>
                </a:moveTo>
                <a:lnTo>
                  <a:pt x="2919740" y="0"/>
                </a:lnTo>
                <a:cubicBezTo>
                  <a:pt x="3052905" y="0"/>
                  <a:pt x="3160856" y="107951"/>
                  <a:pt x="3160856" y="241116"/>
                </a:cubicBezTo>
                <a:lnTo>
                  <a:pt x="3160856" y="2565827"/>
                </a:lnTo>
                <a:cubicBezTo>
                  <a:pt x="3160856" y="2698992"/>
                  <a:pt x="3052905" y="2806943"/>
                  <a:pt x="2919740" y="2806943"/>
                </a:cubicBezTo>
                <a:lnTo>
                  <a:pt x="241116" y="2806943"/>
                </a:lnTo>
                <a:cubicBezTo>
                  <a:pt x="107951" y="2806943"/>
                  <a:pt x="0" y="2698992"/>
                  <a:pt x="0" y="2565827"/>
                </a:cubicBezTo>
                <a:lnTo>
                  <a:pt x="0" y="241116"/>
                </a:lnTo>
                <a:cubicBezTo>
                  <a:pt x="0" y="107951"/>
                  <a:pt x="107951" y="0"/>
                  <a:pt x="241116" y="0"/>
                </a:cubicBez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7837820" y="2019058"/>
            <a:ext cx="3160856" cy="2806943"/>
          </a:xfrm>
          <a:custGeom>
            <a:avLst/>
            <a:gdLst>
              <a:gd name="connsiteX0" fmla="*/ 207124 w 3160856"/>
              <a:gd name="connsiteY0" fmla="*/ 0 h 2806943"/>
              <a:gd name="connsiteX1" fmla="*/ 2953732 w 3160856"/>
              <a:gd name="connsiteY1" fmla="*/ 0 h 2806943"/>
              <a:gd name="connsiteX2" fmla="*/ 3160856 w 3160856"/>
              <a:gd name="connsiteY2" fmla="*/ 207124 h 2806943"/>
              <a:gd name="connsiteX3" fmla="*/ 3160856 w 3160856"/>
              <a:gd name="connsiteY3" fmla="*/ 2599819 h 2806943"/>
              <a:gd name="connsiteX4" fmla="*/ 2953732 w 3160856"/>
              <a:gd name="connsiteY4" fmla="*/ 2806943 h 2806943"/>
              <a:gd name="connsiteX5" fmla="*/ 207124 w 3160856"/>
              <a:gd name="connsiteY5" fmla="*/ 2806943 h 2806943"/>
              <a:gd name="connsiteX6" fmla="*/ 0 w 3160856"/>
              <a:gd name="connsiteY6" fmla="*/ 2599819 h 2806943"/>
              <a:gd name="connsiteX7" fmla="*/ 0 w 3160856"/>
              <a:gd name="connsiteY7" fmla="*/ 207124 h 2806943"/>
              <a:gd name="connsiteX8" fmla="*/ 207124 w 3160856"/>
              <a:gd name="connsiteY8" fmla="*/ 0 h 280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0856" h="2806943">
                <a:moveTo>
                  <a:pt x="207124" y="0"/>
                </a:moveTo>
                <a:lnTo>
                  <a:pt x="2953732" y="0"/>
                </a:lnTo>
                <a:cubicBezTo>
                  <a:pt x="3068123" y="0"/>
                  <a:pt x="3160856" y="92733"/>
                  <a:pt x="3160856" y="207124"/>
                </a:cubicBezTo>
                <a:lnTo>
                  <a:pt x="3160856" y="2599819"/>
                </a:lnTo>
                <a:cubicBezTo>
                  <a:pt x="3160856" y="2714210"/>
                  <a:pt x="3068123" y="2806943"/>
                  <a:pt x="2953732" y="2806943"/>
                </a:cubicBezTo>
                <a:lnTo>
                  <a:pt x="207124" y="2806943"/>
                </a:lnTo>
                <a:cubicBezTo>
                  <a:pt x="92733" y="2806943"/>
                  <a:pt x="0" y="2714210"/>
                  <a:pt x="0" y="2599819"/>
                </a:cubicBezTo>
                <a:lnTo>
                  <a:pt x="0" y="207124"/>
                </a:lnTo>
                <a:cubicBezTo>
                  <a:pt x="0" y="92733"/>
                  <a:pt x="92733" y="0"/>
                  <a:pt x="20712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814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8" name="图片占位符 17"/>
          <p:cNvSpPr>
            <a:spLocks noGrp="1"/>
          </p:cNvSpPr>
          <p:nvPr>
            <p:ph type="pic" sz="quarter" idx="13"/>
          </p:nvPr>
        </p:nvSpPr>
        <p:spPr>
          <a:xfrm>
            <a:off x="874713" y="3890925"/>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
        <p:nvSpPr>
          <p:cNvPr id="19" name="图片占位符 18"/>
          <p:cNvSpPr>
            <a:spLocks noGrp="1"/>
          </p:cNvSpPr>
          <p:nvPr>
            <p:ph type="pic" sz="quarter" idx="14"/>
          </p:nvPr>
        </p:nvSpPr>
        <p:spPr>
          <a:xfrm>
            <a:off x="4485873" y="3890925"/>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
        <p:nvSpPr>
          <p:cNvPr id="20" name="图片占位符 19"/>
          <p:cNvSpPr>
            <a:spLocks noGrp="1"/>
          </p:cNvSpPr>
          <p:nvPr>
            <p:ph type="pic" sz="quarter" idx="15"/>
          </p:nvPr>
        </p:nvSpPr>
        <p:spPr>
          <a:xfrm>
            <a:off x="8092592" y="3901925"/>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
        <p:nvSpPr>
          <p:cNvPr id="15" name="图片占位符 14"/>
          <p:cNvSpPr>
            <a:spLocks noGrp="1"/>
          </p:cNvSpPr>
          <p:nvPr>
            <p:ph type="pic" sz="quarter" idx="10"/>
          </p:nvPr>
        </p:nvSpPr>
        <p:spPr>
          <a:xfrm>
            <a:off x="874713" y="1788370"/>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4485873" y="1788370"/>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8092592" y="1799370"/>
            <a:ext cx="3224696" cy="1888433"/>
          </a:xfrm>
          <a:custGeom>
            <a:avLst/>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ah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5933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043143-796F-43BA-9228-BCE47E49B9F2}" type="datetime1">
              <a:rPr lang="zh-CN" altLang="en-US" smtClean="0"/>
              <a:t>2023/11/1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vert="horz" lIns="91440" tIns="45720" rIns="91440" bIns="45720" rtlCol="0" anchor="ctr"/>
          <a:lstStyle>
            <a:lvl1pPr algn="r">
              <a:defRPr lang="zh-CN" altLang="en-US" sz="1600" smtClean="0">
                <a:latin typeface="微軟正黑體" panose="020B0604030504040204" pitchFamily="34" charset="-120"/>
                <a:ea typeface="微軟正黑體" panose="020B0604030504040204" pitchFamily="34" charset="-120"/>
              </a:defRPr>
            </a:lvl1pPr>
          </a:lstStyle>
          <a:p>
            <a:fld id="{2DC7152E-7846-41F9-A07C-FCC2BB1315E4}" type="slidenum">
              <a:rPr lang="en-US" altLang="zh-TW" smtClean="0"/>
              <a:pPr/>
              <a:t>‹#›</a:t>
            </a:fld>
            <a:endParaRPr lang="en-US" altLang="zh-TW" dirty="0"/>
          </a:p>
        </p:txBody>
      </p:sp>
    </p:spTree>
    <p:extLst>
      <p:ext uri="{BB962C8B-B14F-4D97-AF65-F5344CB8AC3E}">
        <p14:creationId xmlns:p14="http://schemas.microsoft.com/office/powerpoint/2010/main" val="1290632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8" cstate="print">
            <a:extLst>
              <a:ext uri="{28A0092B-C50C-407E-A947-70E740481C1C}">
                <a14:useLocalDpi xmlns:a14="http://schemas.microsoft.com/office/drawing/2010/main" val="0"/>
              </a:ext>
            </a:extLst>
          </a:blip>
          <a:srcRect l="16561" b="39811"/>
          <a:stretch/>
        </p:blipFill>
        <p:spPr>
          <a:xfrm>
            <a:off x="0" y="-1"/>
            <a:ext cx="12192000" cy="6858001"/>
          </a:xfrm>
          <a:prstGeom prst="rect">
            <a:avLst/>
          </a:prstGeom>
        </p:spPr>
      </p:pic>
    </p:spTree>
    <p:extLst>
      <p:ext uri="{BB962C8B-B14F-4D97-AF65-F5344CB8AC3E}">
        <p14:creationId xmlns:p14="http://schemas.microsoft.com/office/powerpoint/2010/main" val="3085315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5" r:id="rId4"/>
    <p:sldLayoutId id="2147483664" r:id="rId5"/>
    <p:sldLayoutId id="214748366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Layout" Target="../diagrams/layout1.xml"/><Relationship Id="rId7" Type="http://schemas.openxmlformats.org/officeDocument/2006/relationships/image" Target="../media/image6.jp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hyperlink" Target="https://ec.tynt.com/b/rw?id=bGee2M3Q0r4iaCacwqm_6r&amp;u=ETtodaytw" TargetMode="External"/><Relationship Id="rId2" Type="http://schemas.openxmlformats.org/officeDocument/2006/relationships/hyperlink" Target="https://www.ettoday.net/news/20220317/2210414.htm#ixzz8HKbTn7g5" TargetMode="External"/><Relationship Id="rId1" Type="http://schemas.openxmlformats.org/officeDocument/2006/relationships/slideLayout" Target="../slideLayouts/slideLayout2.xml"/><Relationship Id="rId4" Type="http://schemas.openxmlformats.org/officeDocument/2006/relationships/hyperlink" Target="https://ec.tynt.com/b/rf?id=bGee2M3Q0r4iaCacwqm_6r&amp;u=ETtoday"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law.moj.gov.tw/LawClass/LawSingle.aspx?Pcode=D0050023&amp;FLNO=36" TargetMode="External"/><Relationship Id="rId2" Type="http://schemas.openxmlformats.org/officeDocument/2006/relationships/hyperlink" Target="https://law.moj.gov.tw/LawClass/LawSingle.aspx?pcode=D0050023&amp;flno=36"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law.moj.gov.tw/LawClass/LawSingle.aspx?Pcode=D0050023&amp;FLNO=3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law.moj.gov.tw/LawClass/LawSingle.aspx?Pcode=D0050023&amp;FLNO=3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椭圆 41"/>
          <p:cNvSpPr/>
          <p:nvPr/>
        </p:nvSpPr>
        <p:spPr>
          <a:xfrm>
            <a:off x="9722985" y="6139992"/>
            <a:ext cx="377371" cy="377371"/>
          </a:xfrm>
          <a:prstGeom prst="ellipse">
            <a:avLst/>
          </a:prstGeom>
          <a:solidFill>
            <a:srgbClr val="00A9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3" name="椭圆 42"/>
          <p:cNvSpPr/>
          <p:nvPr/>
        </p:nvSpPr>
        <p:spPr>
          <a:xfrm>
            <a:off x="10331451" y="6139995"/>
            <a:ext cx="377371" cy="377371"/>
          </a:xfrm>
          <a:prstGeom prst="ellipse">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4" name="椭圆 43"/>
          <p:cNvSpPr/>
          <p:nvPr/>
        </p:nvSpPr>
        <p:spPr>
          <a:xfrm>
            <a:off x="10939917" y="6139995"/>
            <a:ext cx="377371" cy="377371"/>
          </a:xfrm>
          <a:prstGeom prst="ellipse">
            <a:avLst/>
          </a:prstGeom>
          <a:solidFill>
            <a:srgbClr val="FF8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9" name="椭圆 11"/>
          <p:cNvSpPr/>
          <p:nvPr/>
        </p:nvSpPr>
        <p:spPr>
          <a:xfrm>
            <a:off x="9813775" y="6227763"/>
            <a:ext cx="195792" cy="20182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0" name="椭圆 23"/>
          <p:cNvSpPr/>
          <p:nvPr/>
        </p:nvSpPr>
        <p:spPr>
          <a:xfrm>
            <a:off x="10419225" y="6234399"/>
            <a:ext cx="201824" cy="188558"/>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1" name="椭圆 32"/>
          <p:cNvSpPr/>
          <p:nvPr/>
        </p:nvSpPr>
        <p:spPr>
          <a:xfrm>
            <a:off x="11027691" y="6247080"/>
            <a:ext cx="201824" cy="16319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5" name="文本框 14"/>
          <p:cNvSpPr txBox="1"/>
          <p:nvPr/>
        </p:nvSpPr>
        <p:spPr>
          <a:xfrm>
            <a:off x="2582689" y="4523065"/>
            <a:ext cx="7026621" cy="1384995"/>
          </a:xfrm>
          <a:prstGeom prst="rect">
            <a:avLst/>
          </a:prstGeom>
          <a:noFill/>
        </p:spPr>
        <p:txBody>
          <a:bodyPr wrap="square" rtlCol="0">
            <a:spAutoFit/>
            <a:scene3d>
              <a:camera prst="orthographicFront"/>
              <a:lightRig rig="threePt" dir="t"/>
            </a:scene3d>
            <a:sp3d contourW="12700"/>
          </a:bodyPr>
          <a:lstStyle/>
          <a:p>
            <a:pPr lvl="0" algn="ctr">
              <a:defRPr/>
            </a:pPr>
            <a:r>
              <a:rPr kumimoji="0" lang="zh-TW" altLang="en-US" sz="2800" b="1" i="0" u="none" strike="noStrike" kern="1200" cap="none" spc="0" normalizeH="0" baseline="0" noProof="0" dirty="0">
                <a:ln>
                  <a:noFill/>
                </a:ln>
                <a:solidFill>
                  <a:prstClr val="black">
                    <a:lumMod val="75000"/>
                    <a:lumOff val="25000"/>
                  </a:prstClr>
                </a:solidFill>
                <a:effectLst/>
                <a:uLnTx/>
                <a:uFillTx/>
                <a:latin typeface="+mn-ea"/>
              </a:rPr>
              <a:t>新北市政府家庭暴力暨性侵害防治中心</a:t>
            </a:r>
            <a:endParaRPr kumimoji="0" lang="en-US" altLang="zh-TW" sz="2800" b="1" i="0" u="none" strike="noStrike" kern="1200" cap="none" spc="0" normalizeH="0" baseline="0" noProof="0" dirty="0">
              <a:ln>
                <a:noFill/>
              </a:ln>
              <a:solidFill>
                <a:prstClr val="black">
                  <a:lumMod val="75000"/>
                  <a:lumOff val="25000"/>
                </a:prstClr>
              </a:solidFill>
              <a:effectLst/>
              <a:uLnTx/>
              <a:uFillTx/>
              <a:latin typeface="+mn-ea"/>
            </a:endParaRPr>
          </a:p>
          <a:p>
            <a:pPr algn="ctr">
              <a:defRPr/>
            </a:pPr>
            <a:r>
              <a:rPr lang="zh-TW" altLang="en-US" sz="2800" b="1" dirty="0">
                <a:solidFill>
                  <a:prstClr val="black">
                    <a:lumMod val="75000"/>
                    <a:lumOff val="25000"/>
                  </a:prstClr>
                </a:solidFill>
                <a:latin typeface="+mn-ea"/>
              </a:rPr>
              <a:t>蘇鈺庭  社會工作員</a:t>
            </a:r>
            <a:endParaRPr lang="zh-CN" altLang="en-US" sz="2800" b="1" dirty="0">
              <a:solidFill>
                <a:prstClr val="black">
                  <a:lumMod val="75000"/>
                  <a:lumOff val="25000"/>
                </a:prstClr>
              </a:solidFill>
              <a:latin typeface="+mn-ea"/>
            </a:endParaRPr>
          </a:p>
          <a:p>
            <a:pPr lvl="0" algn="ctr">
              <a:defRPr/>
            </a:pPr>
            <a:endParaRPr kumimoji="0" lang="zh-CN" altLang="en-US" sz="2800" b="1" i="0" u="none" strike="noStrike" kern="1200" cap="none" spc="0" normalizeH="0" baseline="0" noProof="0" dirty="0">
              <a:ln>
                <a:noFill/>
              </a:ln>
              <a:solidFill>
                <a:prstClr val="black">
                  <a:lumMod val="75000"/>
                  <a:lumOff val="25000"/>
                </a:prstClr>
              </a:solidFill>
              <a:effectLst/>
              <a:uLnTx/>
              <a:uFillTx/>
              <a:latin typeface="+mn-ea"/>
            </a:endParaRPr>
          </a:p>
        </p:txBody>
      </p:sp>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7543" b="39445"/>
          <a:stretch/>
        </p:blipFill>
        <p:spPr>
          <a:xfrm>
            <a:off x="3917072" y="455388"/>
            <a:ext cx="3459674" cy="2746416"/>
          </a:xfrm>
          <a:prstGeom prst="rect">
            <a:avLst/>
          </a:prstGeom>
        </p:spPr>
      </p:pic>
      <p:sp>
        <p:nvSpPr>
          <p:cNvPr id="12" name="文本框 14">
            <a:extLst>
              <a:ext uri="{FF2B5EF4-FFF2-40B4-BE49-F238E27FC236}">
                <a16:creationId xmlns:a16="http://schemas.microsoft.com/office/drawing/2014/main" id="{CCB7C062-01DA-495D-80E9-ECBFA3AA24BD}"/>
              </a:ext>
            </a:extLst>
          </p:cNvPr>
          <p:cNvSpPr txBox="1"/>
          <p:nvPr/>
        </p:nvSpPr>
        <p:spPr>
          <a:xfrm>
            <a:off x="2582689" y="3161644"/>
            <a:ext cx="7026621" cy="769441"/>
          </a:xfrm>
          <a:prstGeom prst="rect">
            <a:avLst/>
          </a:prstGeom>
          <a:noFill/>
        </p:spPr>
        <p:txBody>
          <a:bodyPr wrap="square" rtlCol="0">
            <a:spAutoFit/>
            <a:scene3d>
              <a:camera prst="orthographicFront"/>
              <a:lightRig rig="threePt" dir="t"/>
            </a:scene3d>
            <a:sp3d contourW="12700"/>
          </a:bodyPr>
          <a:lstStyle/>
          <a:p>
            <a:pPr lvl="0" algn="ctr">
              <a:defRPr/>
            </a:pPr>
            <a:r>
              <a:rPr lang="zh-TW" altLang="en-US" sz="4400" b="1" dirty="0">
                <a:solidFill>
                  <a:prstClr val="black">
                    <a:lumMod val="75000"/>
                    <a:lumOff val="25000"/>
                  </a:prstClr>
                </a:solidFill>
                <a:latin typeface="+mn-ea"/>
              </a:rPr>
              <a:t>兒童或少年性剝削防制宣導</a:t>
            </a:r>
          </a:p>
        </p:txBody>
      </p:sp>
    </p:spTree>
    <p:extLst>
      <p:ext uri="{BB962C8B-B14F-4D97-AF65-F5344CB8AC3E}">
        <p14:creationId xmlns:p14="http://schemas.microsoft.com/office/powerpoint/2010/main" val="79858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Effect transition="in" filter="fade">
                                      <p:cBhvr>
                                        <p:cTn id="15" dur="500"/>
                                        <p:tgtEl>
                                          <p:spTgt spid="4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500" fill="hold"/>
                                        <p:tgtEl>
                                          <p:spTgt spid="43"/>
                                        </p:tgtEl>
                                        <p:attrNameLst>
                                          <p:attrName>ppt_w</p:attrName>
                                        </p:attrNameLst>
                                      </p:cBhvr>
                                      <p:tavLst>
                                        <p:tav tm="0">
                                          <p:val>
                                            <p:fltVal val="0"/>
                                          </p:val>
                                        </p:tav>
                                        <p:tav tm="100000">
                                          <p:val>
                                            <p:strVal val="#ppt_w"/>
                                          </p:val>
                                        </p:tav>
                                      </p:tavLst>
                                    </p:anim>
                                    <p:anim calcmode="lin" valueType="num">
                                      <p:cBhvr>
                                        <p:cTn id="19" dur="500" fill="hold"/>
                                        <p:tgtEl>
                                          <p:spTgt spid="43"/>
                                        </p:tgtEl>
                                        <p:attrNameLst>
                                          <p:attrName>ppt_h</p:attrName>
                                        </p:attrNameLst>
                                      </p:cBhvr>
                                      <p:tavLst>
                                        <p:tav tm="0">
                                          <p:val>
                                            <p:fltVal val="0"/>
                                          </p:val>
                                        </p:tav>
                                        <p:tav tm="100000">
                                          <p:val>
                                            <p:strVal val="#ppt_h"/>
                                          </p:val>
                                        </p:tav>
                                      </p:tavLst>
                                    </p:anim>
                                    <p:animEffect transition="in" filter="fade">
                                      <p:cBhvr>
                                        <p:cTn id="20" dur="500"/>
                                        <p:tgtEl>
                                          <p:spTgt spid="4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500" fill="hold"/>
                                        <p:tgtEl>
                                          <p:spTgt spid="44"/>
                                        </p:tgtEl>
                                        <p:attrNameLst>
                                          <p:attrName>ppt_w</p:attrName>
                                        </p:attrNameLst>
                                      </p:cBhvr>
                                      <p:tavLst>
                                        <p:tav tm="0">
                                          <p:val>
                                            <p:fltVal val="0"/>
                                          </p:val>
                                        </p:tav>
                                        <p:tav tm="100000">
                                          <p:val>
                                            <p:strVal val="#ppt_w"/>
                                          </p:val>
                                        </p:tav>
                                      </p:tavLst>
                                    </p:anim>
                                    <p:anim calcmode="lin" valueType="num">
                                      <p:cBhvr>
                                        <p:cTn id="24" dur="500" fill="hold"/>
                                        <p:tgtEl>
                                          <p:spTgt spid="44"/>
                                        </p:tgtEl>
                                        <p:attrNameLst>
                                          <p:attrName>ppt_h</p:attrName>
                                        </p:attrNameLst>
                                      </p:cBhvr>
                                      <p:tavLst>
                                        <p:tav tm="0">
                                          <p:val>
                                            <p:fltVal val="0"/>
                                          </p:val>
                                        </p:tav>
                                        <p:tav tm="100000">
                                          <p:val>
                                            <p:strVal val="#ppt_h"/>
                                          </p:val>
                                        </p:tav>
                                      </p:tavLst>
                                    </p:anim>
                                    <p:animEffect transition="in" filter="fade">
                                      <p:cBhvr>
                                        <p:cTn id="25" dur="500"/>
                                        <p:tgtEl>
                                          <p:spTgt spid="4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Effect transition="in" filter="fade">
                                      <p:cBhvr>
                                        <p:cTn id="30" dur="500"/>
                                        <p:tgtEl>
                                          <p:spTgt spid="3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animEffect transition="in" filter="fade">
                                      <p:cBhvr>
                                        <p:cTn id="40" dur="500"/>
                                        <p:tgtEl>
                                          <p:spTgt spid="41"/>
                                        </p:tgtEl>
                                      </p:cBhvr>
                                    </p:animEffect>
                                  </p:childTnLst>
                                </p:cTn>
                              </p:par>
                            </p:childTnLst>
                          </p:cTn>
                        </p:par>
                        <p:par>
                          <p:cTn id="41" fill="hold">
                            <p:stCondLst>
                              <p:cond delay="1500"/>
                            </p:stCondLst>
                            <p:childTnLst>
                              <p:par>
                                <p:cTn id="42" presetID="42"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39" grpId="0" animBg="1"/>
      <p:bldP spid="40" grpId="0" animBg="1"/>
      <p:bldP spid="41" grpId="0" animBg="1"/>
      <p:bldP spid="15"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邊形 4"/>
          <p:cNvSpPr/>
          <p:nvPr/>
        </p:nvSpPr>
        <p:spPr>
          <a:xfrm>
            <a:off x="0" y="279607"/>
            <a:ext cx="5503025" cy="857737"/>
          </a:xfrm>
          <a:prstGeom prst="homePlate">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latin typeface="微软雅黑" pitchFamily="34" charset="-122"/>
                <a:ea typeface="微软雅黑" pitchFamily="34" charset="-122"/>
              </a:rPr>
              <a:t>「非接觸式」到「接觸式」</a:t>
            </a:r>
          </a:p>
          <a:p>
            <a:r>
              <a:rPr lang="zh-TW" altLang="en-US" sz="2800" b="1" dirty="0">
                <a:latin typeface="微软雅黑" pitchFamily="34" charset="-122"/>
                <a:ea typeface="微软雅黑" pitchFamily="34" charset="-122"/>
              </a:rPr>
              <a:t>                      的性暴力歷程</a:t>
            </a:r>
          </a:p>
        </p:txBody>
      </p:sp>
      <p:graphicFrame>
        <p:nvGraphicFramePr>
          <p:cNvPr id="6" name="資料庫圖表 5"/>
          <p:cNvGraphicFramePr/>
          <p:nvPr>
            <p:extLst/>
          </p:nvPr>
        </p:nvGraphicFramePr>
        <p:xfrm>
          <a:off x="3556772" y="2212685"/>
          <a:ext cx="5096777" cy="402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Google Shape;122;p24"/>
          <p:cNvSpPr txBox="1">
            <a:spLocks/>
          </p:cNvSpPr>
          <p:nvPr/>
        </p:nvSpPr>
        <p:spPr>
          <a:xfrm>
            <a:off x="5197187" y="1137344"/>
            <a:ext cx="2068138" cy="666553"/>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b="1" dirty="0">
                <a:solidFill>
                  <a:schemeClr val="bg2">
                    <a:lumMod val="50000"/>
                  </a:schemeClr>
                </a:solidFill>
                <a:latin typeface="微軟正黑體" panose="020B0604030504040204" pitchFamily="34" charset="-120"/>
                <a:ea typeface="微軟正黑體" panose="020B0604030504040204" pitchFamily="34" charset="-120"/>
              </a:rPr>
              <a:t>循環式虐待</a:t>
            </a:r>
          </a:p>
        </p:txBody>
      </p:sp>
      <p:sp>
        <p:nvSpPr>
          <p:cNvPr id="3" name="投影片編號版面配置區 2"/>
          <p:cNvSpPr>
            <a:spLocks noGrp="1"/>
          </p:cNvSpPr>
          <p:nvPr>
            <p:ph type="sldNum" sz="quarter" idx="12"/>
          </p:nvPr>
        </p:nvSpPr>
        <p:spPr/>
        <p:txBody>
          <a:bodyPr/>
          <a:lstStyle/>
          <a:p>
            <a:pPr>
              <a:defRPr/>
            </a:pPr>
            <a:fld id="{CCE584FB-8213-408C-973A-0BFE315A5B2C}" type="slidenum">
              <a:rPr lang="zh-CN" altLang="en-US" smtClean="0"/>
              <a:pPr>
                <a:defRPr/>
              </a:pPr>
              <a:t>10</a:t>
            </a:fld>
            <a:endParaRPr lang="zh-CN" altLang="en-US"/>
          </a:p>
        </p:txBody>
      </p:sp>
      <p:pic>
        <p:nvPicPr>
          <p:cNvPr id="4" name="圖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195" y="1803897"/>
            <a:ext cx="3678311" cy="2319251"/>
          </a:xfrm>
          <a:prstGeom prst="rect">
            <a:avLst/>
          </a:prstGeom>
        </p:spPr>
      </p:pic>
      <p:pic>
        <p:nvPicPr>
          <p:cNvPr id="7" name="圖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1287" y="4226135"/>
            <a:ext cx="3840967" cy="2561895"/>
          </a:xfrm>
          <a:prstGeom prst="rect">
            <a:avLst/>
          </a:prstGeom>
        </p:spPr>
      </p:pic>
    </p:spTree>
    <p:extLst>
      <p:ext uri="{BB962C8B-B14F-4D97-AF65-F5344CB8AC3E}">
        <p14:creationId xmlns:p14="http://schemas.microsoft.com/office/powerpoint/2010/main" val="2200423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邊形 1"/>
          <p:cNvSpPr/>
          <p:nvPr/>
        </p:nvSpPr>
        <p:spPr>
          <a:xfrm>
            <a:off x="0" y="339610"/>
            <a:ext cx="7390015" cy="860248"/>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3600" b="1" dirty="0">
                <a:latin typeface="微软雅黑" pitchFamily="34" charset="-122"/>
                <a:ea typeface="微软雅黑" pitchFamily="34" charset="-122"/>
              </a:rPr>
              <a:t>「權勢性侵」與「浸潤式性侵」</a:t>
            </a:r>
          </a:p>
        </p:txBody>
      </p:sp>
      <p:sp>
        <p:nvSpPr>
          <p:cNvPr id="4" name="Google Shape;122;p24"/>
          <p:cNvSpPr txBox="1">
            <a:spLocks/>
          </p:cNvSpPr>
          <p:nvPr/>
        </p:nvSpPr>
        <p:spPr>
          <a:xfrm>
            <a:off x="755240" y="1330383"/>
            <a:ext cx="7756077" cy="42036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zh-TW" altLang="en-US" dirty="0"/>
          </a:p>
          <a:p>
            <a:pPr marL="0" indent="0">
              <a:buFont typeface="Arial" panose="020B0604020202020204" pitchFamily="34" charset="0"/>
              <a:buNone/>
            </a:pPr>
            <a:r>
              <a:rPr lang="zh-TW" altLang="en-US" dirty="0"/>
              <a:t> </a:t>
            </a:r>
          </a:p>
        </p:txBody>
      </p:sp>
      <p:sp>
        <p:nvSpPr>
          <p:cNvPr id="6" name="投影片編號版面配置區 5"/>
          <p:cNvSpPr>
            <a:spLocks noGrp="1"/>
          </p:cNvSpPr>
          <p:nvPr>
            <p:ph type="sldNum" sz="quarter" idx="12"/>
          </p:nvPr>
        </p:nvSpPr>
        <p:spPr/>
        <p:txBody>
          <a:bodyPr/>
          <a:lstStyle/>
          <a:p>
            <a:pPr>
              <a:defRPr/>
            </a:pPr>
            <a:fld id="{CCE584FB-8213-408C-973A-0BFE315A5B2C}" type="slidenum">
              <a:rPr lang="zh-CN" altLang="en-US" smtClean="0"/>
              <a:pPr>
                <a:defRPr/>
              </a:pPr>
              <a:t>11</a:t>
            </a:fld>
            <a:endParaRPr lang="zh-CN" altLang="en-US"/>
          </a:p>
        </p:txBody>
      </p:sp>
      <p:graphicFrame>
        <p:nvGraphicFramePr>
          <p:cNvPr id="3" name="資料庫圖表 2"/>
          <p:cNvGraphicFramePr/>
          <p:nvPr>
            <p:extLst/>
          </p:nvPr>
        </p:nvGraphicFramePr>
        <p:xfrm>
          <a:off x="1699491" y="1330383"/>
          <a:ext cx="8342284" cy="5103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4" descr="想看活春宮？ 他怪招偷窺情侶崩潰- 日常- 網推"/>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7324" y="2012181"/>
            <a:ext cx="3071552" cy="18835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圖片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11317" y="3070358"/>
            <a:ext cx="3114945" cy="3114945"/>
          </a:xfrm>
          <a:prstGeom prst="rect">
            <a:avLst/>
          </a:prstGeom>
        </p:spPr>
      </p:pic>
    </p:spTree>
    <p:extLst>
      <p:ext uri="{BB962C8B-B14F-4D97-AF65-F5344CB8AC3E}">
        <p14:creationId xmlns:p14="http://schemas.microsoft.com/office/powerpoint/2010/main" val="4260768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16D2BBA-845B-4FE7-8C04-418FB56A0C7E}"/>
              </a:ext>
            </a:extLst>
          </p:cNvPr>
          <p:cNvSpPr/>
          <p:nvPr/>
        </p:nvSpPr>
        <p:spPr>
          <a:xfrm>
            <a:off x="694062" y="1123720"/>
            <a:ext cx="10873647" cy="3416320"/>
          </a:xfrm>
          <a:prstGeom prst="rect">
            <a:avLst/>
          </a:prstGeom>
        </p:spPr>
        <p:txBody>
          <a:bodyPr wrap="square">
            <a:spAutoFit/>
          </a:bodyPr>
          <a:lstStyle/>
          <a:p>
            <a:pPr fontAlgn="base"/>
            <a:r>
              <a:rPr lang="zh-TW" altLang="en-US" dirty="0">
                <a:solidFill>
                  <a:srgbClr val="000000"/>
                </a:solidFill>
                <a:latin typeface="Noto Sans TC"/>
              </a:rPr>
              <a:t>記者陳以昇／新北報導</a:t>
            </a:r>
          </a:p>
          <a:p>
            <a:pPr fontAlgn="base"/>
            <a:r>
              <a:rPr lang="zh-TW" altLang="en-US" dirty="0">
                <a:solidFill>
                  <a:srgbClr val="000000"/>
                </a:solidFill>
                <a:latin typeface="Noto Sans TC"/>
              </a:rPr>
              <a:t>某名國小老師長期在校園內利用手機，偷拍女學生及女教職員如廁照片及影片，還對裝水的女學生觸碰胸部，新北地檢署依妨害秘密、性騷擾等罪將他起訴，審酌男老師惡性重大從重量刑，並請法院依兒少法加重其刑。</a:t>
            </a:r>
            <a:endParaRPr lang="en-US" altLang="zh-TW" dirty="0">
              <a:solidFill>
                <a:srgbClr val="000000"/>
              </a:solidFill>
              <a:latin typeface="Noto Sans TC"/>
            </a:endParaRPr>
          </a:p>
          <a:p>
            <a:pPr fontAlgn="base"/>
            <a:endParaRPr lang="en-US" altLang="zh-TW" dirty="0">
              <a:solidFill>
                <a:srgbClr val="000000"/>
              </a:solidFill>
              <a:latin typeface="Noto Sans TC"/>
            </a:endParaRPr>
          </a:p>
          <a:p>
            <a:pPr fontAlgn="base"/>
            <a:br>
              <a:rPr lang="zh-TW" altLang="en-US" dirty="0"/>
            </a:br>
            <a:r>
              <a:rPr lang="zh-TW" altLang="en-US" dirty="0"/>
              <a:t>原文網址</a:t>
            </a:r>
            <a:r>
              <a:rPr lang="en-US" altLang="zh-TW" dirty="0"/>
              <a:t>: </a:t>
            </a:r>
            <a:r>
              <a:rPr lang="zh-TW" altLang="en-US" dirty="0">
                <a:hlinkClick r:id="rId2"/>
              </a:rPr>
              <a:t>國小狼師！女廁偷拍存百張照</a:t>
            </a:r>
            <a:r>
              <a:rPr lang="en-US" altLang="zh-TW" dirty="0">
                <a:hlinkClick r:id="rId2"/>
              </a:rPr>
              <a:t>+</a:t>
            </a:r>
            <a:r>
              <a:rPr lang="zh-TW" altLang="en-US" dirty="0">
                <a:hlinkClick r:id="rId2"/>
              </a:rPr>
              <a:t>觸碰胸部　檢批惡性重大求重刑 </a:t>
            </a:r>
            <a:r>
              <a:rPr lang="en-US" altLang="zh-TW" dirty="0">
                <a:hlinkClick r:id="rId2"/>
              </a:rPr>
              <a:t>| </a:t>
            </a:r>
            <a:r>
              <a:rPr lang="en-US" altLang="zh-TW" dirty="0" err="1">
                <a:hlinkClick r:id="rId2"/>
              </a:rPr>
              <a:t>ETtoday</a:t>
            </a:r>
            <a:r>
              <a:rPr lang="zh-TW" altLang="en-US" dirty="0">
                <a:hlinkClick r:id="rId2"/>
              </a:rPr>
              <a:t>社會新聞 </a:t>
            </a:r>
            <a:r>
              <a:rPr lang="en-US" altLang="zh-TW" dirty="0">
                <a:hlinkClick r:id="rId2"/>
              </a:rPr>
              <a:t>| </a:t>
            </a:r>
            <a:r>
              <a:rPr lang="en-US" altLang="zh-TW" dirty="0" err="1">
                <a:hlinkClick r:id="rId2"/>
              </a:rPr>
              <a:t>ETtoday</a:t>
            </a:r>
            <a:r>
              <a:rPr lang="zh-TW" altLang="en-US" dirty="0">
                <a:hlinkClick r:id="rId2"/>
              </a:rPr>
              <a:t>新聞雲</a:t>
            </a:r>
            <a:r>
              <a:rPr lang="zh-TW" altLang="en-US" dirty="0"/>
              <a:t> </a:t>
            </a:r>
            <a:r>
              <a:rPr lang="en-US" altLang="zh-TW" dirty="0">
                <a:hlinkClick r:id="rId2"/>
              </a:rPr>
              <a:t>https://www.ettoday.net/news/20220317/2210414.htm#ixzz8HKbTn7g5</a:t>
            </a:r>
            <a:br>
              <a:rPr lang="zh-TW" altLang="en-US" dirty="0"/>
            </a:br>
            <a:r>
              <a:rPr lang="en-US" altLang="zh-TW" dirty="0"/>
              <a:t>Follow us: </a:t>
            </a:r>
            <a:r>
              <a:rPr lang="en-US" altLang="zh-TW" dirty="0">
                <a:hlinkClick r:id="rId3"/>
              </a:rPr>
              <a:t>@</a:t>
            </a:r>
            <a:r>
              <a:rPr lang="en-US" altLang="zh-TW" dirty="0" err="1">
                <a:hlinkClick r:id="rId3"/>
              </a:rPr>
              <a:t>ETtodaytw</a:t>
            </a:r>
            <a:r>
              <a:rPr lang="en-US" altLang="zh-TW" dirty="0">
                <a:hlinkClick r:id="rId3"/>
              </a:rPr>
              <a:t> on Twitter</a:t>
            </a:r>
            <a:r>
              <a:rPr lang="zh-TW" altLang="en-US" dirty="0"/>
              <a:t> </a:t>
            </a:r>
            <a:r>
              <a:rPr lang="en-US" altLang="zh-TW" dirty="0"/>
              <a:t>| </a:t>
            </a:r>
            <a:r>
              <a:rPr lang="en-US" altLang="zh-TW" dirty="0" err="1">
                <a:hlinkClick r:id="rId4"/>
              </a:rPr>
              <a:t>ETtoday</a:t>
            </a:r>
            <a:r>
              <a:rPr lang="en-US" altLang="zh-TW" dirty="0">
                <a:hlinkClick r:id="rId4"/>
              </a:rPr>
              <a:t> on Facebook</a:t>
            </a:r>
            <a:endParaRPr lang="zh-TW" altLang="en-US" dirty="0">
              <a:solidFill>
                <a:srgbClr val="000000"/>
              </a:solidFill>
              <a:latin typeface="Noto Sans TC"/>
            </a:endParaRPr>
          </a:p>
          <a:p>
            <a:br>
              <a:rPr lang="zh-TW" altLang="en-US" dirty="0">
                <a:solidFill>
                  <a:srgbClr val="000000"/>
                </a:solidFill>
                <a:latin typeface="Noto Sans TC"/>
              </a:rPr>
            </a:br>
            <a:br>
              <a:rPr lang="zh-TW" altLang="en-US" dirty="0">
                <a:solidFill>
                  <a:srgbClr val="000000"/>
                </a:solidFill>
                <a:latin typeface="Noto Sans TC"/>
              </a:rPr>
            </a:br>
            <a:endParaRPr lang="zh-TW" altLang="en-US" dirty="0"/>
          </a:p>
        </p:txBody>
      </p:sp>
    </p:spTree>
    <p:extLst>
      <p:ext uri="{BB962C8B-B14F-4D97-AF65-F5344CB8AC3E}">
        <p14:creationId xmlns:p14="http://schemas.microsoft.com/office/powerpoint/2010/main" val="1517905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5412" y="1136152"/>
            <a:ext cx="12002565" cy="4616648"/>
          </a:xfrm>
          <a:prstGeom prst="rect">
            <a:avLst/>
          </a:prstGeom>
        </p:spPr>
        <p:txBody>
          <a:bodyPr wrap="square">
            <a:spAutoFit/>
          </a:bodyPr>
          <a:lstStyle/>
          <a:p>
            <a:pPr>
              <a:lnSpc>
                <a:spcPct val="150000"/>
              </a:lnSpc>
            </a:pPr>
            <a:r>
              <a:rPr lang="zh-TW" altLang="en-US" sz="2800" b="1" dirty="0">
                <a:solidFill>
                  <a:srgbClr val="C00000"/>
                </a:solidFill>
              </a:rPr>
              <a:t>目前網路性剝削常見的七大犯罪手法如下：</a:t>
            </a:r>
            <a:endParaRPr lang="en-US" altLang="zh-TW" sz="2800" b="1" dirty="0">
              <a:solidFill>
                <a:srgbClr val="C00000"/>
              </a:solidFill>
            </a:endParaRPr>
          </a:p>
          <a:p>
            <a:pPr>
              <a:lnSpc>
                <a:spcPct val="150000"/>
              </a:lnSpc>
            </a:pPr>
            <a:r>
              <a:rPr lang="en-US" altLang="zh-TW" sz="2400" dirty="0"/>
              <a:t>1.</a:t>
            </a:r>
            <a:r>
              <a:rPr lang="zh-TW" altLang="en-US" sz="2400" dirty="0"/>
              <a:t>假意成為男女朋友要求私密照。</a:t>
            </a:r>
          </a:p>
          <a:p>
            <a:pPr>
              <a:lnSpc>
                <a:spcPct val="150000"/>
              </a:lnSpc>
            </a:pPr>
            <a:r>
              <a:rPr lang="en-US" altLang="zh-TW" sz="2400" dirty="0"/>
              <a:t>2.</a:t>
            </a:r>
            <a:r>
              <a:rPr lang="zh-TW" altLang="en-US" sz="2400" dirty="0"/>
              <a:t>成為「知心好友」，再以情緒勒索取得私密照。</a:t>
            </a:r>
          </a:p>
          <a:p>
            <a:pPr>
              <a:lnSpc>
                <a:spcPct val="150000"/>
              </a:lnSpc>
            </a:pPr>
            <a:r>
              <a:rPr lang="en-US" altLang="zh-TW" sz="2400" dirty="0"/>
              <a:t>3.</a:t>
            </a:r>
            <a:r>
              <a:rPr lang="zh-TW" altLang="en-US" sz="2400" dirty="0"/>
              <a:t>洩漏個資後的私密照威脅。</a:t>
            </a:r>
          </a:p>
          <a:p>
            <a:pPr>
              <a:lnSpc>
                <a:spcPct val="150000"/>
              </a:lnSpc>
            </a:pPr>
            <a:r>
              <a:rPr lang="en-US" altLang="zh-TW" sz="2400" dirty="0"/>
              <a:t>4.</a:t>
            </a:r>
            <a:r>
              <a:rPr lang="zh-TW" altLang="en-US" sz="2400" dirty="0"/>
              <a:t>假裝為同齡青少年，要私密照互相檢查發育狀況。</a:t>
            </a:r>
          </a:p>
          <a:p>
            <a:pPr>
              <a:lnSpc>
                <a:spcPct val="150000"/>
              </a:lnSpc>
            </a:pPr>
            <a:r>
              <a:rPr lang="en-US" altLang="zh-TW" sz="2400" dirty="0"/>
              <a:t>5.</a:t>
            </a:r>
            <a:r>
              <a:rPr lang="zh-TW" altLang="en-US" sz="2400" dirty="0"/>
              <a:t>徵模特兒，要求私密照片做為應徵條件。</a:t>
            </a:r>
          </a:p>
          <a:p>
            <a:pPr>
              <a:lnSpc>
                <a:spcPct val="150000"/>
              </a:lnSpc>
            </a:pPr>
            <a:r>
              <a:rPr lang="en-US" altLang="zh-TW" sz="2400" dirty="0"/>
              <a:t>6.</a:t>
            </a:r>
            <a:r>
              <a:rPr lang="zh-TW" altLang="en-US" sz="2400" dirty="0"/>
              <a:t>提供減肥秘方，以私密照面試使用者。</a:t>
            </a:r>
          </a:p>
          <a:p>
            <a:pPr>
              <a:lnSpc>
                <a:spcPct val="150000"/>
              </a:lnSpc>
            </a:pPr>
            <a:r>
              <a:rPr lang="en-US" altLang="zh-TW" sz="2400" dirty="0"/>
              <a:t>7.</a:t>
            </a:r>
            <a:r>
              <a:rPr lang="zh-TW" altLang="en-US" sz="2400" dirty="0"/>
              <a:t>用私密照交換遊戲點數、寶物，或是偶像演唱會門票等實質物品。</a:t>
            </a:r>
          </a:p>
        </p:txBody>
      </p:sp>
      <p:pic>
        <p:nvPicPr>
          <p:cNvPr id="3" name="图片 78">
            <a:extLst>
              <a:ext uri="{FF2B5EF4-FFF2-40B4-BE49-F238E27FC236}">
                <a16:creationId xmlns:a16="http://schemas.microsoft.com/office/drawing/2014/main" id="{D395301F-C9F9-4C07-8DE4-86BDF5B328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9445"/>
          <a:stretch/>
        </p:blipFill>
        <p:spPr>
          <a:xfrm>
            <a:off x="250173" y="1136152"/>
            <a:ext cx="1072811" cy="787400"/>
          </a:xfrm>
          <a:prstGeom prst="rect">
            <a:avLst/>
          </a:prstGeom>
        </p:spPr>
      </p:pic>
    </p:spTree>
    <p:extLst>
      <p:ext uri="{BB962C8B-B14F-4D97-AF65-F5344CB8AC3E}">
        <p14:creationId xmlns:p14="http://schemas.microsoft.com/office/powerpoint/2010/main" val="1020658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s_1"/>
          <p:cNvSpPr txBox="1"/>
          <p:nvPr>
            <p:custDataLst>
              <p:tags r:id="rId1"/>
            </p:custDataLst>
          </p:nvPr>
        </p:nvSpPr>
        <p:spPr>
          <a:xfrm>
            <a:off x="694063" y="241587"/>
            <a:ext cx="6683094" cy="615553"/>
          </a:xfrm>
          <a:prstGeom prst="rect">
            <a:avLst/>
          </a:prstGeom>
          <a:noFill/>
        </p:spPr>
        <p:txBody>
          <a:bodyPr vert="horz" wrap="square" lIns="0" tIns="0" rIns="0" bIns="0" rtlCol="0" anchor="ctr" anchorCtr="0">
            <a:spAutoFit/>
          </a:bodyPr>
          <a:lstStyle/>
          <a:p>
            <a:r>
              <a:rPr lang="zh-TW" altLang="en-US" sz="4000" b="1" dirty="0">
                <a:latin typeface="+mj-ea"/>
                <a:ea typeface="+mj-ea"/>
              </a:rPr>
              <a:t>網路兒少性剝削的類型</a:t>
            </a:r>
          </a:p>
        </p:txBody>
      </p:sp>
      <p:grpSp>
        <p:nvGrpSpPr>
          <p:cNvPr id="3" name="组合 31"/>
          <p:cNvGrpSpPr>
            <a:grpSpLocks/>
          </p:cNvGrpSpPr>
          <p:nvPr/>
        </p:nvGrpSpPr>
        <p:grpSpPr bwMode="auto">
          <a:xfrm>
            <a:off x="-29555" y="921911"/>
            <a:ext cx="2404535" cy="2931052"/>
            <a:chOff x="653335" y="1038958"/>
            <a:chExt cx="1992240" cy="2900945"/>
          </a:xfrm>
        </p:grpSpPr>
        <p:sp>
          <p:nvSpPr>
            <p:cNvPr id="4" name="圆角矩形 32"/>
            <p:cNvSpPr/>
            <p:nvPr/>
          </p:nvSpPr>
          <p:spPr>
            <a:xfrm>
              <a:off x="886815" y="1038958"/>
              <a:ext cx="1632723" cy="1502119"/>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p>
          </p:txBody>
        </p:sp>
        <p:sp>
          <p:nvSpPr>
            <p:cNvPr id="5" name="任意多边形 33"/>
            <p:cNvSpPr/>
            <p:nvPr/>
          </p:nvSpPr>
          <p:spPr>
            <a:xfrm>
              <a:off x="778084"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solidFill>
                  <a:schemeClr val="bg1"/>
                </a:solidFill>
              </a:endParaRPr>
            </a:p>
          </p:txBody>
        </p:sp>
        <p:sp>
          <p:nvSpPr>
            <p:cNvPr id="6" name="椭圆 34"/>
            <p:cNvSpPr/>
            <p:nvPr/>
          </p:nvSpPr>
          <p:spPr>
            <a:xfrm>
              <a:off x="1402412" y="1648209"/>
              <a:ext cx="601529" cy="600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latin typeface="Impact" panose="020B0806030902050204" pitchFamily="34" charset="0"/>
              </a:endParaRPr>
            </a:p>
          </p:txBody>
        </p:sp>
        <p:sp>
          <p:nvSpPr>
            <p:cNvPr id="7" name="文本框 11"/>
            <p:cNvSpPr txBox="1">
              <a:spLocks noChangeArrowheads="1"/>
            </p:cNvSpPr>
            <p:nvPr/>
          </p:nvSpPr>
          <p:spPr bwMode="auto">
            <a:xfrm>
              <a:off x="1304926" y="1222952"/>
              <a:ext cx="839367" cy="761537"/>
            </a:xfrm>
            <a:prstGeom prst="rect">
              <a:avLst/>
            </a:prstGeom>
            <a:noFill/>
            <a:ln w="9525">
              <a:noFill/>
              <a:miter lim="800000"/>
              <a:headEnd/>
              <a:tailEnd/>
            </a:ln>
          </p:spPr>
          <p:txBody>
            <a:bodyPr lIns="91440" tIns="45720" rIns="91440" bIns="45720">
              <a:spAutoFit/>
            </a:bodyPr>
            <a:lstStyle/>
            <a:p>
              <a:pPr algn="ctr"/>
              <a:r>
                <a:rPr lang="en-US" altLang="zh-HK" sz="4400" dirty="0">
                  <a:solidFill>
                    <a:schemeClr val="bg1"/>
                  </a:solidFill>
                  <a:latin typeface="Impact" pitchFamily="34" charset="0"/>
                  <a:ea typeface="张海山锐谐体2.0-授权联系：Samtype@QQ.com" pitchFamily="2" charset="-122"/>
                </a:rPr>
                <a:t>01</a:t>
              </a:r>
              <a:endParaRPr lang="zh-HK" altLang="en-US" sz="4400" dirty="0">
                <a:solidFill>
                  <a:schemeClr val="bg1"/>
                </a:solidFill>
                <a:latin typeface="Impact" pitchFamily="34" charset="0"/>
                <a:ea typeface="张海山锐谐体2.0-授权联系：Samtype@QQ.com" pitchFamily="2" charset="-122"/>
              </a:endParaRPr>
            </a:p>
          </p:txBody>
        </p:sp>
        <p:sp>
          <p:nvSpPr>
            <p:cNvPr id="8" name="文本框 64"/>
            <p:cNvSpPr txBox="1">
              <a:spLocks noChangeArrowheads="1"/>
            </p:cNvSpPr>
            <p:nvPr/>
          </p:nvSpPr>
          <p:spPr bwMode="auto">
            <a:xfrm>
              <a:off x="653335" y="2658210"/>
              <a:ext cx="1992240" cy="449435"/>
            </a:xfrm>
            <a:prstGeom prst="rect">
              <a:avLst/>
            </a:prstGeom>
            <a:noFill/>
            <a:ln w="9525">
              <a:noFill/>
              <a:miter lim="800000"/>
              <a:headEnd/>
              <a:tailEnd/>
            </a:ln>
          </p:spPr>
          <p:txBody>
            <a:bodyPr wrap="square" lIns="91440" tIns="45720" rIns="91440" bIns="45720">
              <a:spAutoFit/>
            </a:bodyPr>
            <a:lstStyle/>
            <a:p>
              <a:pPr algn="ctr">
                <a:lnSpc>
                  <a:spcPts val="3000"/>
                </a:lnSpc>
              </a:pPr>
              <a:r>
                <a:rPr lang="zh-TW" altLang="en-US" sz="2000" dirty="0">
                  <a:latin typeface="+mj-ea"/>
                </a:rPr>
                <a:t>網路誘拐</a:t>
              </a:r>
              <a:endParaRPr lang="zh-HK" altLang="en-US" sz="2000" b="1" dirty="0">
                <a:solidFill>
                  <a:schemeClr val="bg1">
                    <a:lumMod val="50000"/>
                  </a:schemeClr>
                </a:solidFill>
                <a:latin typeface="微软雅黑" pitchFamily="34" charset="-122"/>
                <a:ea typeface="微软雅黑" pitchFamily="34" charset="-122"/>
              </a:endParaRPr>
            </a:p>
          </p:txBody>
        </p:sp>
      </p:grpSp>
      <p:grpSp>
        <p:nvGrpSpPr>
          <p:cNvPr id="9" name="组合 38"/>
          <p:cNvGrpSpPr>
            <a:grpSpLocks/>
          </p:cNvGrpSpPr>
          <p:nvPr/>
        </p:nvGrpSpPr>
        <p:grpSpPr bwMode="auto">
          <a:xfrm>
            <a:off x="2443011" y="960676"/>
            <a:ext cx="2235200" cy="2876750"/>
            <a:chOff x="2690632" y="1038958"/>
            <a:chExt cx="1850186" cy="2847201"/>
          </a:xfrm>
        </p:grpSpPr>
        <p:sp>
          <p:nvSpPr>
            <p:cNvPr id="10" name="圆角矩形 39"/>
            <p:cNvSpPr/>
            <p:nvPr/>
          </p:nvSpPr>
          <p:spPr>
            <a:xfrm>
              <a:off x="2799261" y="1038958"/>
              <a:ext cx="1632929" cy="1502119"/>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p>
          </p:txBody>
        </p:sp>
        <p:sp>
          <p:nvSpPr>
            <p:cNvPr id="11" name="任意多边形 40"/>
            <p:cNvSpPr/>
            <p:nvPr/>
          </p:nvSpPr>
          <p:spPr>
            <a:xfrm>
              <a:off x="2690632" y="1893838"/>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solidFill>
                  <a:schemeClr val="bg1"/>
                </a:solidFill>
              </a:endParaRPr>
            </a:p>
          </p:txBody>
        </p:sp>
        <p:sp>
          <p:nvSpPr>
            <p:cNvPr id="12" name="椭圆 41"/>
            <p:cNvSpPr/>
            <p:nvPr/>
          </p:nvSpPr>
          <p:spPr>
            <a:xfrm>
              <a:off x="3316121" y="1648209"/>
              <a:ext cx="599208" cy="60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latin typeface="Impact" panose="020B0806030902050204" pitchFamily="34" charset="0"/>
              </a:endParaRPr>
            </a:p>
          </p:txBody>
        </p:sp>
        <p:sp>
          <p:nvSpPr>
            <p:cNvPr id="13" name="文本框 48"/>
            <p:cNvSpPr txBox="1">
              <a:spLocks noChangeArrowheads="1"/>
            </p:cNvSpPr>
            <p:nvPr/>
          </p:nvSpPr>
          <p:spPr bwMode="auto">
            <a:xfrm>
              <a:off x="3185327" y="1222952"/>
              <a:ext cx="894944" cy="761538"/>
            </a:xfrm>
            <a:prstGeom prst="rect">
              <a:avLst/>
            </a:prstGeom>
            <a:noFill/>
            <a:ln w="9525">
              <a:noFill/>
              <a:miter lim="800000"/>
              <a:headEnd/>
              <a:tailEnd/>
            </a:ln>
          </p:spPr>
          <p:txBody>
            <a:bodyPr lIns="91440" tIns="45720" rIns="91440" bIns="45720">
              <a:spAutoFit/>
            </a:bodyPr>
            <a:lstStyle/>
            <a:p>
              <a:pPr algn="ctr"/>
              <a:r>
                <a:rPr lang="en-US" altLang="zh-HK" sz="4400" dirty="0">
                  <a:solidFill>
                    <a:schemeClr val="bg1"/>
                  </a:solidFill>
                  <a:latin typeface="Impact" pitchFamily="34" charset="0"/>
                  <a:ea typeface="张海山锐谐体2.0-授权联系：Samtype@QQ.com" pitchFamily="2" charset="-122"/>
                </a:rPr>
                <a:t>02</a:t>
              </a:r>
              <a:endParaRPr lang="zh-HK" altLang="en-US" sz="4400" dirty="0">
                <a:solidFill>
                  <a:schemeClr val="bg1"/>
                </a:solidFill>
                <a:latin typeface="Impact" pitchFamily="34" charset="0"/>
                <a:ea typeface="张海山锐谐体2.0-授权联系：Samtype@QQ.com" pitchFamily="2" charset="-122"/>
              </a:endParaRPr>
            </a:p>
          </p:txBody>
        </p:sp>
        <p:sp>
          <p:nvSpPr>
            <p:cNvPr id="14" name="文本框 66"/>
            <p:cNvSpPr txBox="1">
              <a:spLocks noChangeArrowheads="1"/>
            </p:cNvSpPr>
            <p:nvPr/>
          </p:nvSpPr>
          <p:spPr bwMode="auto">
            <a:xfrm>
              <a:off x="2883496" y="2697788"/>
              <a:ext cx="1556392" cy="449435"/>
            </a:xfrm>
            <a:prstGeom prst="rect">
              <a:avLst/>
            </a:prstGeom>
            <a:noFill/>
            <a:ln w="9525">
              <a:noFill/>
              <a:miter lim="800000"/>
              <a:headEnd/>
              <a:tailEnd/>
            </a:ln>
          </p:spPr>
          <p:txBody>
            <a:bodyPr wrap="square" lIns="91440" tIns="45720" rIns="91440" bIns="45720">
              <a:spAutoFit/>
            </a:bodyPr>
            <a:lstStyle/>
            <a:p>
              <a:pPr algn="ctr">
                <a:lnSpc>
                  <a:spcPts val="3000"/>
                </a:lnSpc>
              </a:pPr>
              <a:r>
                <a:rPr lang="zh-TW" altLang="en-US" sz="2000" dirty="0">
                  <a:latin typeface="+mj-ea"/>
                </a:rPr>
                <a:t>性勒索</a:t>
              </a:r>
              <a:endParaRPr lang="zh-TW" altLang="en-US" sz="2000" dirty="0">
                <a:latin typeface="微软雅黑" pitchFamily="34" charset="-122"/>
                <a:ea typeface="微软雅黑" pitchFamily="34" charset="-122"/>
              </a:endParaRPr>
            </a:p>
          </p:txBody>
        </p:sp>
      </p:grpSp>
      <p:grpSp>
        <p:nvGrpSpPr>
          <p:cNvPr id="15" name="组合 45"/>
          <p:cNvGrpSpPr>
            <a:grpSpLocks/>
          </p:cNvGrpSpPr>
          <p:nvPr/>
        </p:nvGrpSpPr>
        <p:grpSpPr bwMode="auto">
          <a:xfrm>
            <a:off x="4812344" y="921911"/>
            <a:ext cx="2233083" cy="2931052"/>
            <a:chOff x="4603182" y="1038958"/>
            <a:chExt cx="1850186" cy="2900945"/>
          </a:xfrm>
        </p:grpSpPr>
        <p:sp>
          <p:nvSpPr>
            <p:cNvPr id="16" name="圆角矩形 46"/>
            <p:cNvSpPr/>
            <p:nvPr/>
          </p:nvSpPr>
          <p:spPr>
            <a:xfrm>
              <a:off x="4711913" y="1038958"/>
              <a:ext cx="1632723" cy="1502119"/>
            </a:xfrm>
            <a:prstGeom prst="roundRect">
              <a:avLst>
                <a:gd name="adj" fmla="val 935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p>
          </p:txBody>
        </p:sp>
        <p:sp>
          <p:nvSpPr>
            <p:cNvPr id="17" name="任意多边形 47"/>
            <p:cNvSpPr/>
            <p:nvPr/>
          </p:nvSpPr>
          <p:spPr>
            <a:xfrm>
              <a:off x="4603182"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solidFill>
                  <a:schemeClr val="bg1"/>
                </a:solidFill>
              </a:endParaRPr>
            </a:p>
          </p:txBody>
        </p:sp>
        <p:sp>
          <p:nvSpPr>
            <p:cNvPr id="18" name="椭圆 48"/>
            <p:cNvSpPr/>
            <p:nvPr/>
          </p:nvSpPr>
          <p:spPr>
            <a:xfrm>
              <a:off x="5227510" y="1648209"/>
              <a:ext cx="601529" cy="600497"/>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latin typeface="Impact" panose="020B0806030902050204" pitchFamily="34" charset="0"/>
              </a:endParaRPr>
            </a:p>
          </p:txBody>
        </p:sp>
        <p:sp>
          <p:nvSpPr>
            <p:cNvPr id="19" name="文本框 54"/>
            <p:cNvSpPr txBox="1">
              <a:spLocks noChangeArrowheads="1"/>
            </p:cNvSpPr>
            <p:nvPr/>
          </p:nvSpPr>
          <p:spPr bwMode="auto">
            <a:xfrm>
              <a:off x="5044295" y="1222952"/>
              <a:ext cx="978584" cy="761538"/>
            </a:xfrm>
            <a:prstGeom prst="rect">
              <a:avLst/>
            </a:prstGeom>
            <a:noFill/>
            <a:ln w="9525">
              <a:noFill/>
              <a:miter lim="800000"/>
              <a:headEnd/>
              <a:tailEnd/>
            </a:ln>
          </p:spPr>
          <p:txBody>
            <a:bodyPr lIns="91440" tIns="45720" rIns="91440" bIns="45720">
              <a:spAutoFit/>
            </a:bodyPr>
            <a:lstStyle/>
            <a:p>
              <a:pPr algn="ctr"/>
              <a:r>
                <a:rPr lang="en-US" altLang="zh-HK" sz="4400" dirty="0">
                  <a:solidFill>
                    <a:schemeClr val="bg1"/>
                  </a:solidFill>
                  <a:latin typeface="Impact" pitchFamily="34" charset="0"/>
                  <a:ea typeface="张海山锐谐体2.0-授权联系：Samtype@QQ.com" pitchFamily="2" charset="-122"/>
                </a:rPr>
                <a:t>03</a:t>
              </a:r>
              <a:endParaRPr lang="zh-HK" altLang="en-US" sz="4400" dirty="0">
                <a:solidFill>
                  <a:schemeClr val="bg1"/>
                </a:solidFill>
                <a:latin typeface="Impact" pitchFamily="34" charset="0"/>
                <a:ea typeface="张海山锐谐体2.0-授权联系：Samtype@QQ.com" pitchFamily="2" charset="-122"/>
              </a:endParaRPr>
            </a:p>
          </p:txBody>
        </p:sp>
        <p:sp>
          <p:nvSpPr>
            <p:cNvPr id="20" name="文本框 68"/>
            <p:cNvSpPr txBox="1">
              <a:spLocks noChangeArrowheads="1"/>
            </p:cNvSpPr>
            <p:nvPr/>
          </p:nvSpPr>
          <p:spPr bwMode="auto">
            <a:xfrm>
              <a:off x="4683072" y="2409746"/>
              <a:ext cx="1766006" cy="818146"/>
            </a:xfrm>
            <a:prstGeom prst="rect">
              <a:avLst/>
            </a:prstGeom>
            <a:noFill/>
            <a:ln w="9525">
              <a:noFill/>
              <a:miter lim="800000"/>
              <a:headEnd/>
              <a:tailEnd/>
            </a:ln>
          </p:spPr>
          <p:txBody>
            <a:bodyPr wrap="square" lIns="91440" tIns="45720" rIns="91440" bIns="45720">
              <a:spAutoFit/>
            </a:bodyPr>
            <a:lstStyle/>
            <a:p>
              <a:pPr algn="ctr">
                <a:lnSpc>
                  <a:spcPts val="3000"/>
                </a:lnSpc>
              </a:pPr>
              <a:r>
                <a:rPr lang="zh-TW" altLang="en-US" sz="2000" dirty="0">
                  <a:latin typeface="+mj-ea"/>
                </a:rPr>
                <a:t>兒少性虐待</a:t>
              </a:r>
              <a:r>
                <a:rPr lang="en-US" altLang="zh-TW" sz="2000" dirty="0">
                  <a:latin typeface="+mj-ea"/>
                </a:rPr>
                <a:t>/</a:t>
              </a:r>
              <a:r>
                <a:rPr lang="zh-TW" altLang="en-US" sz="2000" dirty="0">
                  <a:latin typeface="+mj-ea"/>
                </a:rPr>
                <a:t>性勒索製品</a:t>
              </a:r>
              <a:endParaRPr lang="en-US" altLang="zh-TW" sz="2000" b="1" dirty="0">
                <a:solidFill>
                  <a:schemeClr val="bg1">
                    <a:lumMod val="50000"/>
                  </a:schemeClr>
                </a:solidFill>
                <a:latin typeface="微软雅黑" pitchFamily="34" charset="-122"/>
                <a:ea typeface="微软雅黑" pitchFamily="34" charset="-122"/>
              </a:endParaRPr>
            </a:p>
          </p:txBody>
        </p:sp>
      </p:grpSp>
      <p:grpSp>
        <p:nvGrpSpPr>
          <p:cNvPr id="21" name="组合 52"/>
          <p:cNvGrpSpPr>
            <a:grpSpLocks/>
          </p:cNvGrpSpPr>
          <p:nvPr/>
        </p:nvGrpSpPr>
        <p:grpSpPr bwMode="auto">
          <a:xfrm>
            <a:off x="4056693" y="3894203"/>
            <a:ext cx="2235200" cy="2931052"/>
            <a:chOff x="6515731" y="1038958"/>
            <a:chExt cx="1850186" cy="2900945"/>
          </a:xfrm>
        </p:grpSpPr>
        <p:sp>
          <p:nvSpPr>
            <p:cNvPr id="22" name="圆角矩形 53"/>
            <p:cNvSpPr/>
            <p:nvPr/>
          </p:nvSpPr>
          <p:spPr>
            <a:xfrm>
              <a:off x="6624359" y="1038958"/>
              <a:ext cx="1632929" cy="1502119"/>
            </a:xfrm>
            <a:prstGeom prst="roundRect">
              <a:avLst>
                <a:gd name="adj" fmla="val 93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p>
          </p:txBody>
        </p:sp>
        <p:sp>
          <p:nvSpPr>
            <p:cNvPr id="23" name="任意多边形 54"/>
            <p:cNvSpPr/>
            <p:nvPr/>
          </p:nvSpPr>
          <p:spPr>
            <a:xfrm>
              <a:off x="6515731"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solidFill>
                  <a:schemeClr val="bg1"/>
                </a:solidFill>
              </a:endParaRPr>
            </a:p>
          </p:txBody>
        </p:sp>
        <p:sp>
          <p:nvSpPr>
            <p:cNvPr id="24" name="椭圆 55"/>
            <p:cNvSpPr/>
            <p:nvPr/>
          </p:nvSpPr>
          <p:spPr>
            <a:xfrm>
              <a:off x="7141219" y="1648209"/>
              <a:ext cx="599208" cy="6004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latin typeface="Impact" panose="020B0806030902050204" pitchFamily="34" charset="0"/>
              </a:endParaRPr>
            </a:p>
          </p:txBody>
        </p:sp>
        <p:sp>
          <p:nvSpPr>
            <p:cNvPr id="25" name="文本框 60"/>
            <p:cNvSpPr txBox="1">
              <a:spLocks noChangeArrowheads="1"/>
            </p:cNvSpPr>
            <p:nvPr/>
          </p:nvSpPr>
          <p:spPr bwMode="auto">
            <a:xfrm>
              <a:off x="6988992" y="1222952"/>
              <a:ext cx="876275" cy="761537"/>
            </a:xfrm>
            <a:prstGeom prst="rect">
              <a:avLst/>
            </a:prstGeom>
            <a:noFill/>
            <a:ln w="9525">
              <a:noFill/>
              <a:miter lim="800000"/>
              <a:headEnd/>
              <a:tailEnd/>
            </a:ln>
          </p:spPr>
          <p:txBody>
            <a:bodyPr lIns="91440" tIns="45720" rIns="91440" bIns="45720">
              <a:spAutoFit/>
            </a:bodyPr>
            <a:lstStyle/>
            <a:p>
              <a:pPr algn="ctr"/>
              <a:r>
                <a:rPr lang="en-US" altLang="zh-HK" sz="4400" dirty="0">
                  <a:solidFill>
                    <a:schemeClr val="bg1"/>
                  </a:solidFill>
                  <a:latin typeface="Impact" pitchFamily="34" charset="0"/>
                  <a:ea typeface="张海山锐谐体2.0-授权联系：Samtype@QQ.com" pitchFamily="2" charset="-122"/>
                </a:rPr>
                <a:t>04</a:t>
              </a:r>
              <a:endParaRPr lang="zh-HK" altLang="en-US" sz="4400" dirty="0">
                <a:solidFill>
                  <a:schemeClr val="bg1"/>
                </a:solidFill>
                <a:latin typeface="Impact" pitchFamily="34" charset="0"/>
                <a:ea typeface="张海山锐谐体2.0-授权联系：Samtype@QQ.com" pitchFamily="2" charset="-122"/>
              </a:endParaRPr>
            </a:p>
          </p:txBody>
        </p:sp>
        <p:sp>
          <p:nvSpPr>
            <p:cNvPr id="26" name="文本框 70"/>
            <p:cNvSpPr txBox="1">
              <a:spLocks noChangeArrowheads="1"/>
            </p:cNvSpPr>
            <p:nvPr/>
          </p:nvSpPr>
          <p:spPr bwMode="auto">
            <a:xfrm>
              <a:off x="6642778" y="2409746"/>
              <a:ext cx="1690554" cy="1210972"/>
            </a:xfrm>
            <a:prstGeom prst="rect">
              <a:avLst/>
            </a:prstGeom>
            <a:noFill/>
            <a:ln w="9525">
              <a:noFill/>
              <a:miter lim="800000"/>
              <a:headEnd/>
              <a:tailEnd/>
            </a:ln>
          </p:spPr>
          <p:txBody>
            <a:bodyPr wrap="square" lIns="91440" tIns="45720" rIns="91440" bIns="45720">
              <a:spAutoFit/>
            </a:bodyPr>
            <a:lstStyle/>
            <a:p>
              <a:pPr algn="ctr">
                <a:lnSpc>
                  <a:spcPts val="3000"/>
                </a:lnSpc>
              </a:pPr>
              <a:r>
                <a:rPr lang="zh-TW" altLang="en-US" sz="2000" dirty="0">
                  <a:latin typeface="+mj-ea"/>
                </a:rPr>
                <a:t>數位</a:t>
              </a:r>
              <a:r>
                <a:rPr lang="en-US" altLang="zh-TW" sz="2000" dirty="0">
                  <a:latin typeface="+mj-ea"/>
                </a:rPr>
                <a:t>/</a:t>
              </a:r>
              <a:r>
                <a:rPr lang="zh-TW" altLang="en-US" sz="2000" dirty="0">
                  <a:latin typeface="+mj-ea"/>
                </a:rPr>
                <a:t>電腦製作之兒少性虐待製品</a:t>
              </a:r>
              <a:endParaRPr lang="zh-HK" altLang="en-US" sz="2000" b="1" dirty="0">
                <a:solidFill>
                  <a:schemeClr val="bg1">
                    <a:lumMod val="50000"/>
                  </a:schemeClr>
                </a:solidFill>
                <a:latin typeface="微软雅黑" pitchFamily="34" charset="-122"/>
                <a:ea typeface="微软雅黑" pitchFamily="34" charset="-122"/>
              </a:endParaRPr>
            </a:p>
          </p:txBody>
        </p:sp>
      </p:grpSp>
      <p:sp>
        <p:nvSpPr>
          <p:cNvPr id="28" name="投影片編號版面配置區 27"/>
          <p:cNvSpPr>
            <a:spLocks noGrp="1"/>
          </p:cNvSpPr>
          <p:nvPr>
            <p:ph type="sldNum" sz="quarter" idx="12"/>
          </p:nvPr>
        </p:nvSpPr>
        <p:spPr/>
        <p:txBody>
          <a:bodyPr/>
          <a:lstStyle/>
          <a:p>
            <a:pPr>
              <a:defRPr/>
            </a:pPr>
            <a:fld id="{CCE584FB-8213-408C-973A-0BFE315A5B2C}" type="slidenum">
              <a:rPr lang="zh-CN" altLang="en-US" smtClean="0"/>
              <a:pPr>
                <a:defRPr/>
              </a:pPr>
              <a:t>14</a:t>
            </a:fld>
            <a:endParaRPr lang="zh-CN" altLang="en-US" dirty="0"/>
          </a:p>
        </p:txBody>
      </p:sp>
      <p:grpSp>
        <p:nvGrpSpPr>
          <p:cNvPr id="30" name="组合 31">
            <a:extLst>
              <a:ext uri="{FF2B5EF4-FFF2-40B4-BE49-F238E27FC236}">
                <a16:creationId xmlns:a16="http://schemas.microsoft.com/office/drawing/2014/main" id="{D53E2DB9-FC5B-4F0B-AFF4-618B39F525E4}"/>
              </a:ext>
            </a:extLst>
          </p:cNvPr>
          <p:cNvGrpSpPr>
            <a:grpSpLocks/>
          </p:cNvGrpSpPr>
          <p:nvPr/>
        </p:nvGrpSpPr>
        <p:grpSpPr bwMode="auto">
          <a:xfrm>
            <a:off x="6391732" y="3946386"/>
            <a:ext cx="2404535" cy="2931052"/>
            <a:chOff x="693610" y="1038958"/>
            <a:chExt cx="1992240" cy="2900945"/>
          </a:xfrm>
        </p:grpSpPr>
        <p:sp>
          <p:nvSpPr>
            <p:cNvPr id="31" name="圆角矩形 32">
              <a:extLst>
                <a:ext uri="{FF2B5EF4-FFF2-40B4-BE49-F238E27FC236}">
                  <a16:creationId xmlns:a16="http://schemas.microsoft.com/office/drawing/2014/main" id="{2D8FBF5F-7ED6-4CBF-8E8C-E8B013893C2B}"/>
                </a:ext>
              </a:extLst>
            </p:cNvPr>
            <p:cNvSpPr/>
            <p:nvPr/>
          </p:nvSpPr>
          <p:spPr>
            <a:xfrm>
              <a:off x="886815" y="1038958"/>
              <a:ext cx="1632723" cy="1502119"/>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p>
          </p:txBody>
        </p:sp>
        <p:sp>
          <p:nvSpPr>
            <p:cNvPr id="32" name="任意多边形 33">
              <a:extLst>
                <a:ext uri="{FF2B5EF4-FFF2-40B4-BE49-F238E27FC236}">
                  <a16:creationId xmlns:a16="http://schemas.microsoft.com/office/drawing/2014/main" id="{0D0E50FD-8223-44B0-8B3B-5FE8171C8449}"/>
                </a:ext>
              </a:extLst>
            </p:cNvPr>
            <p:cNvSpPr/>
            <p:nvPr/>
          </p:nvSpPr>
          <p:spPr>
            <a:xfrm>
              <a:off x="778084"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solidFill>
                  <a:schemeClr val="bg1"/>
                </a:solidFill>
              </a:endParaRPr>
            </a:p>
          </p:txBody>
        </p:sp>
        <p:sp>
          <p:nvSpPr>
            <p:cNvPr id="33" name="椭圆 34">
              <a:extLst>
                <a:ext uri="{FF2B5EF4-FFF2-40B4-BE49-F238E27FC236}">
                  <a16:creationId xmlns:a16="http://schemas.microsoft.com/office/drawing/2014/main" id="{AF9FE5C0-E480-4968-8BEF-5BAE6462F984}"/>
                </a:ext>
              </a:extLst>
            </p:cNvPr>
            <p:cNvSpPr/>
            <p:nvPr/>
          </p:nvSpPr>
          <p:spPr>
            <a:xfrm>
              <a:off x="1402412" y="1648209"/>
              <a:ext cx="601529" cy="600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latin typeface="Impact" panose="020B0806030902050204" pitchFamily="34" charset="0"/>
              </a:endParaRPr>
            </a:p>
          </p:txBody>
        </p:sp>
        <p:sp>
          <p:nvSpPr>
            <p:cNvPr id="34" name="文本框 11">
              <a:extLst>
                <a:ext uri="{FF2B5EF4-FFF2-40B4-BE49-F238E27FC236}">
                  <a16:creationId xmlns:a16="http://schemas.microsoft.com/office/drawing/2014/main" id="{6315EAF8-65FC-4C39-9665-04AC22E670CF}"/>
                </a:ext>
              </a:extLst>
            </p:cNvPr>
            <p:cNvSpPr txBox="1">
              <a:spLocks noChangeArrowheads="1"/>
            </p:cNvSpPr>
            <p:nvPr/>
          </p:nvSpPr>
          <p:spPr bwMode="auto">
            <a:xfrm>
              <a:off x="1304926" y="1222952"/>
              <a:ext cx="839367" cy="761537"/>
            </a:xfrm>
            <a:prstGeom prst="rect">
              <a:avLst/>
            </a:prstGeom>
            <a:noFill/>
            <a:ln w="9525">
              <a:noFill/>
              <a:miter lim="800000"/>
              <a:headEnd/>
              <a:tailEnd/>
            </a:ln>
          </p:spPr>
          <p:txBody>
            <a:bodyPr lIns="91440" tIns="45720" rIns="91440" bIns="45720">
              <a:spAutoFit/>
            </a:bodyPr>
            <a:lstStyle/>
            <a:p>
              <a:pPr algn="ctr"/>
              <a:r>
                <a:rPr lang="en-US" altLang="zh-HK" sz="4400" dirty="0">
                  <a:solidFill>
                    <a:schemeClr val="bg1"/>
                  </a:solidFill>
                  <a:latin typeface="Impact" pitchFamily="34" charset="0"/>
                  <a:ea typeface="张海山锐谐体2.0-授权联系：Samtype@QQ.com" pitchFamily="2" charset="-122"/>
                </a:rPr>
                <a:t>05</a:t>
              </a:r>
              <a:endParaRPr lang="zh-HK" altLang="en-US" sz="4400" dirty="0">
                <a:solidFill>
                  <a:schemeClr val="bg1"/>
                </a:solidFill>
                <a:latin typeface="Impact" pitchFamily="34" charset="0"/>
                <a:ea typeface="张海山锐谐体2.0-授权联系：Samtype@QQ.com" pitchFamily="2" charset="-122"/>
              </a:endParaRPr>
            </a:p>
          </p:txBody>
        </p:sp>
        <p:sp>
          <p:nvSpPr>
            <p:cNvPr id="35" name="文本框 64">
              <a:extLst>
                <a:ext uri="{FF2B5EF4-FFF2-40B4-BE49-F238E27FC236}">
                  <a16:creationId xmlns:a16="http://schemas.microsoft.com/office/drawing/2014/main" id="{6CE45AE0-DDEC-47B4-A350-B054ED21AC2B}"/>
                </a:ext>
              </a:extLst>
            </p:cNvPr>
            <p:cNvSpPr txBox="1">
              <a:spLocks noChangeArrowheads="1"/>
            </p:cNvSpPr>
            <p:nvPr/>
          </p:nvSpPr>
          <p:spPr bwMode="auto">
            <a:xfrm>
              <a:off x="693610" y="2463344"/>
              <a:ext cx="1992240" cy="830203"/>
            </a:xfrm>
            <a:prstGeom prst="rect">
              <a:avLst/>
            </a:prstGeom>
            <a:noFill/>
            <a:ln w="9525">
              <a:noFill/>
              <a:miter lim="800000"/>
              <a:headEnd/>
              <a:tailEnd/>
            </a:ln>
          </p:spPr>
          <p:txBody>
            <a:bodyPr wrap="square" lIns="91440" tIns="45720" rIns="91440" bIns="45720">
              <a:spAutoFit/>
            </a:bodyPr>
            <a:lstStyle/>
            <a:p>
              <a:pPr algn="ctr">
                <a:lnSpc>
                  <a:spcPts val="3000"/>
                </a:lnSpc>
              </a:pPr>
              <a:r>
                <a:rPr lang="zh-TW" altLang="en-US" sz="2000" dirty="0">
                  <a:latin typeface="+mj-ea"/>
                </a:rPr>
                <a:t>兒少性虐待</a:t>
              </a:r>
              <a:r>
                <a:rPr lang="en-US" altLang="zh-TW" sz="2000" dirty="0">
                  <a:latin typeface="+mj-ea"/>
                </a:rPr>
                <a:t>/</a:t>
              </a:r>
              <a:r>
                <a:rPr lang="zh-TW" altLang="en-US" sz="2000" dirty="0">
                  <a:latin typeface="+mj-ea"/>
                </a:rPr>
                <a:t>性剝削直播</a:t>
              </a:r>
              <a:endParaRPr lang="zh-HK" altLang="en-US" sz="2000" b="1" dirty="0">
                <a:solidFill>
                  <a:schemeClr val="bg1">
                    <a:lumMod val="50000"/>
                  </a:schemeClr>
                </a:solidFill>
                <a:latin typeface="微软雅黑" pitchFamily="34" charset="-122"/>
                <a:ea typeface="微软雅黑" pitchFamily="34" charset="-122"/>
              </a:endParaRPr>
            </a:p>
          </p:txBody>
        </p:sp>
      </p:grpSp>
      <p:grpSp>
        <p:nvGrpSpPr>
          <p:cNvPr id="36" name="组合 45">
            <a:extLst>
              <a:ext uri="{FF2B5EF4-FFF2-40B4-BE49-F238E27FC236}">
                <a16:creationId xmlns:a16="http://schemas.microsoft.com/office/drawing/2014/main" id="{CB9896C8-68CD-4AA5-BB1D-F0D0188F9A7D}"/>
              </a:ext>
            </a:extLst>
          </p:cNvPr>
          <p:cNvGrpSpPr>
            <a:grpSpLocks/>
          </p:cNvGrpSpPr>
          <p:nvPr/>
        </p:nvGrpSpPr>
        <p:grpSpPr bwMode="auto">
          <a:xfrm>
            <a:off x="8913928" y="3912427"/>
            <a:ext cx="2233083" cy="2931052"/>
            <a:chOff x="4603182" y="1038958"/>
            <a:chExt cx="1850186" cy="2900945"/>
          </a:xfrm>
        </p:grpSpPr>
        <p:sp>
          <p:nvSpPr>
            <p:cNvPr id="37" name="圆角矩形 46">
              <a:extLst>
                <a:ext uri="{FF2B5EF4-FFF2-40B4-BE49-F238E27FC236}">
                  <a16:creationId xmlns:a16="http://schemas.microsoft.com/office/drawing/2014/main" id="{30D955C6-7379-4918-A75E-F43D9FFFB8D7}"/>
                </a:ext>
              </a:extLst>
            </p:cNvPr>
            <p:cNvSpPr/>
            <p:nvPr/>
          </p:nvSpPr>
          <p:spPr>
            <a:xfrm>
              <a:off x="4711913" y="1038958"/>
              <a:ext cx="1632723" cy="1502119"/>
            </a:xfrm>
            <a:prstGeom prst="roundRect">
              <a:avLst>
                <a:gd name="adj" fmla="val 935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p>
          </p:txBody>
        </p:sp>
        <p:sp>
          <p:nvSpPr>
            <p:cNvPr id="38" name="任意多边形 47">
              <a:extLst>
                <a:ext uri="{FF2B5EF4-FFF2-40B4-BE49-F238E27FC236}">
                  <a16:creationId xmlns:a16="http://schemas.microsoft.com/office/drawing/2014/main" id="{282F8FCC-6AFC-409B-888E-D3566369EC35}"/>
                </a:ext>
              </a:extLst>
            </p:cNvPr>
            <p:cNvSpPr/>
            <p:nvPr/>
          </p:nvSpPr>
          <p:spPr>
            <a:xfrm>
              <a:off x="4603182"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solidFill>
                  <a:schemeClr val="bg1"/>
                </a:solidFill>
              </a:endParaRPr>
            </a:p>
          </p:txBody>
        </p:sp>
        <p:sp>
          <p:nvSpPr>
            <p:cNvPr id="39" name="椭圆 48">
              <a:extLst>
                <a:ext uri="{FF2B5EF4-FFF2-40B4-BE49-F238E27FC236}">
                  <a16:creationId xmlns:a16="http://schemas.microsoft.com/office/drawing/2014/main" id="{8A2339E4-CEED-4255-918D-607B1AE0FCBE}"/>
                </a:ext>
              </a:extLst>
            </p:cNvPr>
            <p:cNvSpPr/>
            <p:nvPr/>
          </p:nvSpPr>
          <p:spPr>
            <a:xfrm>
              <a:off x="5227510" y="1648209"/>
              <a:ext cx="601529" cy="600497"/>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latin typeface="Impact" panose="020B0806030902050204" pitchFamily="34" charset="0"/>
              </a:endParaRPr>
            </a:p>
          </p:txBody>
        </p:sp>
        <p:sp>
          <p:nvSpPr>
            <p:cNvPr id="40" name="文本框 54">
              <a:extLst>
                <a:ext uri="{FF2B5EF4-FFF2-40B4-BE49-F238E27FC236}">
                  <a16:creationId xmlns:a16="http://schemas.microsoft.com/office/drawing/2014/main" id="{249B6C00-7BDF-45BF-8595-464420C857B7}"/>
                </a:ext>
              </a:extLst>
            </p:cNvPr>
            <p:cNvSpPr txBox="1">
              <a:spLocks noChangeArrowheads="1"/>
            </p:cNvSpPr>
            <p:nvPr/>
          </p:nvSpPr>
          <p:spPr bwMode="auto">
            <a:xfrm>
              <a:off x="5044295" y="1222952"/>
              <a:ext cx="978584" cy="761538"/>
            </a:xfrm>
            <a:prstGeom prst="rect">
              <a:avLst/>
            </a:prstGeom>
            <a:noFill/>
            <a:ln w="9525">
              <a:noFill/>
              <a:miter lim="800000"/>
              <a:headEnd/>
              <a:tailEnd/>
            </a:ln>
          </p:spPr>
          <p:txBody>
            <a:bodyPr lIns="91440" tIns="45720" rIns="91440" bIns="45720">
              <a:spAutoFit/>
            </a:bodyPr>
            <a:lstStyle/>
            <a:p>
              <a:pPr algn="ctr"/>
              <a:r>
                <a:rPr lang="en-US" altLang="zh-HK" sz="4400" dirty="0">
                  <a:solidFill>
                    <a:schemeClr val="bg1"/>
                  </a:solidFill>
                  <a:latin typeface="Impact" pitchFamily="34" charset="0"/>
                  <a:ea typeface="张海山锐谐体2.0-授权联系：Samtype@QQ.com" pitchFamily="2" charset="-122"/>
                </a:rPr>
                <a:t>06</a:t>
              </a:r>
              <a:endParaRPr lang="zh-HK" altLang="en-US" sz="4400" dirty="0">
                <a:solidFill>
                  <a:schemeClr val="bg1"/>
                </a:solidFill>
                <a:latin typeface="Impact" pitchFamily="34" charset="0"/>
                <a:ea typeface="张海山锐谐体2.0-授权联系：Samtype@QQ.com" pitchFamily="2" charset="-122"/>
              </a:endParaRPr>
            </a:p>
          </p:txBody>
        </p:sp>
        <p:sp>
          <p:nvSpPr>
            <p:cNvPr id="41" name="文本框 68">
              <a:extLst>
                <a:ext uri="{FF2B5EF4-FFF2-40B4-BE49-F238E27FC236}">
                  <a16:creationId xmlns:a16="http://schemas.microsoft.com/office/drawing/2014/main" id="{2BBC432B-A9ED-4DBD-B471-2777BC52A269}"/>
                </a:ext>
              </a:extLst>
            </p:cNvPr>
            <p:cNvSpPr txBox="1">
              <a:spLocks noChangeArrowheads="1"/>
            </p:cNvSpPr>
            <p:nvPr/>
          </p:nvSpPr>
          <p:spPr bwMode="auto">
            <a:xfrm>
              <a:off x="4683072" y="2409746"/>
              <a:ext cx="1766006" cy="818146"/>
            </a:xfrm>
            <a:prstGeom prst="rect">
              <a:avLst/>
            </a:prstGeom>
            <a:noFill/>
            <a:ln w="9525">
              <a:noFill/>
              <a:miter lim="800000"/>
              <a:headEnd/>
              <a:tailEnd/>
            </a:ln>
          </p:spPr>
          <p:txBody>
            <a:bodyPr wrap="square" lIns="91440" tIns="45720" rIns="91440" bIns="45720">
              <a:spAutoFit/>
            </a:bodyPr>
            <a:lstStyle/>
            <a:p>
              <a:pPr algn="ctr">
                <a:lnSpc>
                  <a:spcPts val="3000"/>
                </a:lnSpc>
              </a:pPr>
              <a:endParaRPr lang="en-US" altLang="zh-TW" sz="2000" dirty="0">
                <a:latin typeface="+mj-ea"/>
                <a:ea typeface="微软雅黑" pitchFamily="34" charset="-122"/>
              </a:endParaRPr>
            </a:p>
            <a:p>
              <a:pPr algn="ctr">
                <a:lnSpc>
                  <a:spcPts val="3000"/>
                </a:lnSpc>
              </a:pPr>
              <a:r>
                <a:rPr lang="zh-TW" altLang="en-US" sz="2000" dirty="0">
                  <a:latin typeface="+mj-ea"/>
                  <a:ea typeface="微软雅黑" pitchFamily="34" charset="-122"/>
                </a:rPr>
                <a:t>性霸凌</a:t>
              </a:r>
              <a:endParaRPr lang="en-US" altLang="zh-TW" sz="2000" dirty="0">
                <a:latin typeface="+mj-ea"/>
                <a:ea typeface="微软雅黑" pitchFamily="34" charset="-122"/>
              </a:endParaRPr>
            </a:p>
          </p:txBody>
        </p:sp>
      </p:grpSp>
    </p:spTree>
    <p:extLst>
      <p:ext uri="{BB962C8B-B14F-4D97-AF65-F5344CB8AC3E}">
        <p14:creationId xmlns:p14="http://schemas.microsoft.com/office/powerpoint/2010/main" val="155320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弧形向右箭號 5"/>
          <p:cNvSpPr/>
          <p:nvPr/>
        </p:nvSpPr>
        <p:spPr>
          <a:xfrm>
            <a:off x="4423410" y="1554480"/>
            <a:ext cx="4491990" cy="418338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solidFill>
                <a:schemeClr val="tx1"/>
              </a:solidFill>
            </a:endParaRPr>
          </a:p>
        </p:txBody>
      </p:sp>
      <p:grpSp>
        <p:nvGrpSpPr>
          <p:cNvPr id="19" name="组合 18"/>
          <p:cNvGrpSpPr/>
          <p:nvPr/>
        </p:nvGrpSpPr>
        <p:grpSpPr>
          <a:xfrm>
            <a:off x="9722985" y="6139992"/>
            <a:ext cx="1594303" cy="377374"/>
            <a:chOff x="9722985" y="5717714"/>
            <a:chExt cx="1594303" cy="377374"/>
          </a:xfrm>
        </p:grpSpPr>
        <p:grpSp>
          <p:nvGrpSpPr>
            <p:cNvPr id="20" name="组合 19"/>
            <p:cNvGrpSpPr/>
            <p:nvPr/>
          </p:nvGrpSpPr>
          <p:grpSpPr>
            <a:xfrm>
              <a:off x="9722985" y="5717714"/>
              <a:ext cx="1594303" cy="377374"/>
              <a:chOff x="9956800" y="4113202"/>
              <a:chExt cx="2391457" cy="566062"/>
            </a:xfrm>
          </p:grpSpPr>
          <p:sp>
            <p:nvSpPr>
              <p:cNvPr id="24" name="椭圆 23"/>
              <p:cNvSpPr/>
              <p:nvPr/>
            </p:nvSpPr>
            <p:spPr>
              <a:xfrm>
                <a:off x="9956800" y="4113202"/>
                <a:ext cx="566057" cy="566057"/>
              </a:xfrm>
              <a:prstGeom prst="ellipse">
                <a:avLst/>
              </a:prstGeom>
              <a:solidFill>
                <a:srgbClr val="00A9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椭圆 24"/>
              <p:cNvSpPr/>
              <p:nvPr/>
            </p:nvSpPr>
            <p:spPr>
              <a:xfrm>
                <a:off x="10869500" y="4113207"/>
                <a:ext cx="566057" cy="566057"/>
              </a:xfrm>
              <a:prstGeom prst="ellipse">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6" name="椭圆 25"/>
              <p:cNvSpPr/>
              <p:nvPr/>
            </p:nvSpPr>
            <p:spPr>
              <a:xfrm>
                <a:off x="11782200" y="4113207"/>
                <a:ext cx="566057" cy="566057"/>
              </a:xfrm>
              <a:prstGeom prst="ellipse">
                <a:avLst/>
              </a:prstGeom>
              <a:solidFill>
                <a:srgbClr val="FF8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21" name="椭圆 11"/>
            <p:cNvSpPr/>
            <p:nvPr/>
          </p:nvSpPr>
          <p:spPr>
            <a:xfrm>
              <a:off x="9813775" y="5805485"/>
              <a:ext cx="195792" cy="20182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2" name="椭圆 23"/>
            <p:cNvSpPr/>
            <p:nvPr/>
          </p:nvSpPr>
          <p:spPr>
            <a:xfrm>
              <a:off x="10419225" y="5812121"/>
              <a:ext cx="201824" cy="188558"/>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3" name="椭圆 32"/>
            <p:cNvSpPr/>
            <p:nvPr/>
          </p:nvSpPr>
          <p:spPr>
            <a:xfrm>
              <a:off x="11027691" y="5824802"/>
              <a:ext cx="201824" cy="16319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5" name="弧形箭號 (左彎) 4"/>
          <p:cNvSpPr/>
          <p:nvPr/>
        </p:nvSpPr>
        <p:spPr>
          <a:xfrm flipV="1">
            <a:off x="7905750" y="1074420"/>
            <a:ext cx="4286250" cy="4137660"/>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solidFill>
                <a:schemeClr val="tx1"/>
              </a:solidFill>
            </a:endParaRPr>
          </a:p>
        </p:txBody>
      </p:sp>
      <p:graphicFrame>
        <p:nvGraphicFramePr>
          <p:cNvPr id="3" name="資料庫圖表 2"/>
          <p:cNvGraphicFramePr/>
          <p:nvPr>
            <p:extLst>
              <p:ext uri="{D42A27DB-BD31-4B8C-83A1-F6EECF244321}">
                <p14:modId xmlns:p14="http://schemas.microsoft.com/office/powerpoint/2010/main" val="106018881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資料庫圖表 3"/>
          <p:cNvGraphicFramePr/>
          <p:nvPr>
            <p:extLst>
              <p:ext uri="{D42A27DB-BD31-4B8C-83A1-F6EECF244321}">
                <p14:modId xmlns:p14="http://schemas.microsoft.com/office/powerpoint/2010/main" val="912605072"/>
              </p:ext>
            </p:extLst>
          </p:nvPr>
        </p:nvGraphicFramePr>
        <p:xfrm>
          <a:off x="208807" y="742742"/>
          <a:ext cx="90551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09310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9981777" y="6347026"/>
            <a:ext cx="1594303" cy="377374"/>
            <a:chOff x="9722985" y="5717714"/>
            <a:chExt cx="1594303" cy="377374"/>
          </a:xfrm>
        </p:grpSpPr>
        <p:grpSp>
          <p:nvGrpSpPr>
            <p:cNvPr id="20" name="组合 19"/>
            <p:cNvGrpSpPr/>
            <p:nvPr/>
          </p:nvGrpSpPr>
          <p:grpSpPr>
            <a:xfrm>
              <a:off x="9722985" y="5717714"/>
              <a:ext cx="1594303" cy="377374"/>
              <a:chOff x="9956800" y="4113202"/>
              <a:chExt cx="2391457" cy="566062"/>
            </a:xfrm>
          </p:grpSpPr>
          <p:sp>
            <p:nvSpPr>
              <p:cNvPr id="24" name="椭圆 23"/>
              <p:cNvSpPr/>
              <p:nvPr/>
            </p:nvSpPr>
            <p:spPr>
              <a:xfrm>
                <a:off x="9956800" y="4113202"/>
                <a:ext cx="566057" cy="566057"/>
              </a:xfrm>
              <a:prstGeom prst="ellipse">
                <a:avLst/>
              </a:prstGeom>
              <a:solidFill>
                <a:srgbClr val="00A9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椭圆 24"/>
              <p:cNvSpPr/>
              <p:nvPr/>
            </p:nvSpPr>
            <p:spPr>
              <a:xfrm>
                <a:off x="10869500" y="4113207"/>
                <a:ext cx="566057" cy="566057"/>
              </a:xfrm>
              <a:prstGeom prst="ellipse">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6" name="椭圆 25"/>
              <p:cNvSpPr/>
              <p:nvPr/>
            </p:nvSpPr>
            <p:spPr>
              <a:xfrm>
                <a:off x="11782200" y="4113207"/>
                <a:ext cx="566057" cy="566057"/>
              </a:xfrm>
              <a:prstGeom prst="ellipse">
                <a:avLst/>
              </a:prstGeom>
              <a:solidFill>
                <a:srgbClr val="FF8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21" name="椭圆 11"/>
            <p:cNvSpPr/>
            <p:nvPr/>
          </p:nvSpPr>
          <p:spPr>
            <a:xfrm>
              <a:off x="9813775" y="5805485"/>
              <a:ext cx="195792" cy="20182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2" name="椭圆 23"/>
            <p:cNvSpPr/>
            <p:nvPr/>
          </p:nvSpPr>
          <p:spPr>
            <a:xfrm>
              <a:off x="10419225" y="5812121"/>
              <a:ext cx="201824" cy="188558"/>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3" name="椭圆 32"/>
            <p:cNvSpPr/>
            <p:nvPr/>
          </p:nvSpPr>
          <p:spPr>
            <a:xfrm>
              <a:off x="11027691" y="5824802"/>
              <a:ext cx="201824" cy="16319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pic>
        <p:nvPicPr>
          <p:cNvPr id="3" name="圖片 2"/>
          <p:cNvPicPr>
            <a:picLocks noChangeAspect="1"/>
          </p:cNvPicPr>
          <p:nvPr/>
        </p:nvPicPr>
        <p:blipFill>
          <a:blip r:embed="rId3"/>
          <a:stretch>
            <a:fillRect/>
          </a:stretch>
        </p:blipFill>
        <p:spPr>
          <a:xfrm>
            <a:off x="6197721" y="1861851"/>
            <a:ext cx="5096077" cy="3944038"/>
          </a:xfrm>
          <a:prstGeom prst="rect">
            <a:avLst/>
          </a:prstGeom>
        </p:spPr>
      </p:pic>
      <p:pic>
        <p:nvPicPr>
          <p:cNvPr id="15" name="圖片 14"/>
          <p:cNvPicPr>
            <a:picLocks noChangeAspect="1"/>
          </p:cNvPicPr>
          <p:nvPr/>
        </p:nvPicPr>
        <p:blipFill rotWithShape="1">
          <a:blip r:embed="rId4">
            <a:extLst>
              <a:ext uri="{28A0092B-C50C-407E-A947-70E740481C1C}">
                <a14:useLocalDpi xmlns:a14="http://schemas.microsoft.com/office/drawing/2010/main" val="0"/>
              </a:ext>
            </a:extLst>
          </a:blip>
          <a:srcRect l="2089"/>
          <a:stretch/>
        </p:blipFill>
        <p:spPr>
          <a:xfrm>
            <a:off x="647618" y="3009886"/>
            <a:ext cx="4286250" cy="3539441"/>
          </a:xfrm>
          <a:prstGeom prst="rect">
            <a:avLst/>
          </a:prstGeom>
        </p:spPr>
      </p:pic>
      <p:grpSp>
        <p:nvGrpSpPr>
          <p:cNvPr id="12" name="组合 12">
            <a:extLst>
              <a:ext uri="{FF2B5EF4-FFF2-40B4-BE49-F238E27FC236}">
                <a16:creationId xmlns:a16="http://schemas.microsoft.com/office/drawing/2014/main" id="{E8DC6FC1-CF17-4F15-8DE7-8C4F977459CD}"/>
              </a:ext>
            </a:extLst>
          </p:cNvPr>
          <p:cNvGrpSpPr/>
          <p:nvPr/>
        </p:nvGrpSpPr>
        <p:grpSpPr>
          <a:xfrm>
            <a:off x="647618" y="683047"/>
            <a:ext cx="1401520" cy="1035584"/>
            <a:chOff x="1042322" y="1739901"/>
            <a:chExt cx="4637570" cy="3403790"/>
          </a:xfrm>
        </p:grpSpPr>
        <p:pic>
          <p:nvPicPr>
            <p:cNvPr id="13" name="图片 1">
              <a:extLst>
                <a:ext uri="{FF2B5EF4-FFF2-40B4-BE49-F238E27FC236}">
                  <a16:creationId xmlns:a16="http://schemas.microsoft.com/office/drawing/2014/main" id="{83757E9F-0075-4D86-9102-03C52098AD4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9445"/>
            <a:stretch/>
          </p:blipFill>
          <p:spPr>
            <a:xfrm>
              <a:off x="1042322" y="1739901"/>
              <a:ext cx="4637570" cy="3403790"/>
            </a:xfrm>
            <a:prstGeom prst="rect">
              <a:avLst/>
            </a:prstGeom>
          </p:spPr>
        </p:pic>
        <p:sp>
          <p:nvSpPr>
            <p:cNvPr id="14" name="文本框 7">
              <a:extLst>
                <a:ext uri="{FF2B5EF4-FFF2-40B4-BE49-F238E27FC236}">
                  <a16:creationId xmlns:a16="http://schemas.microsoft.com/office/drawing/2014/main" id="{AFE521DB-64B3-43CF-AE10-C2C6DEFB1FB4}"/>
                </a:ext>
              </a:extLst>
            </p:cNvPr>
            <p:cNvSpPr txBox="1"/>
            <p:nvPr/>
          </p:nvSpPr>
          <p:spPr>
            <a:xfrm>
              <a:off x="2552699" y="2720253"/>
              <a:ext cx="1828800" cy="140010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600" b="1" i="0" u="none" strike="noStrike" kern="1200" cap="none" spc="0" normalizeH="0" baseline="0" noProof="0" dirty="0">
                <a:ln>
                  <a:noFill/>
                </a:ln>
                <a:solidFill>
                  <a:prstClr val="white"/>
                </a:solidFill>
                <a:effectLst/>
                <a:uLnTx/>
                <a:uFillTx/>
                <a:latin typeface="Arial"/>
                <a:ea typeface="微软雅黑"/>
                <a:cs typeface="+mn-cs"/>
              </a:endParaRPr>
            </a:p>
          </p:txBody>
        </p:sp>
      </p:grpSp>
    </p:spTree>
    <p:extLst>
      <p:ext uri="{BB962C8B-B14F-4D97-AF65-F5344CB8AC3E}">
        <p14:creationId xmlns:p14="http://schemas.microsoft.com/office/powerpoint/2010/main" val="3690414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a:extLst>
              <a:ext uri="{FF2B5EF4-FFF2-40B4-BE49-F238E27FC236}">
                <a16:creationId xmlns:a16="http://schemas.microsoft.com/office/drawing/2014/main" id="{09560EBE-6D86-4233-A697-262023BB5369}"/>
              </a:ext>
            </a:extLst>
          </p:cNvPr>
          <p:cNvGrpSpPr/>
          <p:nvPr/>
        </p:nvGrpSpPr>
        <p:grpSpPr>
          <a:xfrm>
            <a:off x="643290" y="2094975"/>
            <a:ext cx="3670014" cy="2693642"/>
            <a:chOff x="1042322" y="1739901"/>
            <a:chExt cx="4637570" cy="3403790"/>
          </a:xfrm>
        </p:grpSpPr>
        <p:pic>
          <p:nvPicPr>
            <p:cNvPr id="3" name="图片 1">
              <a:extLst>
                <a:ext uri="{FF2B5EF4-FFF2-40B4-BE49-F238E27FC236}">
                  <a16:creationId xmlns:a16="http://schemas.microsoft.com/office/drawing/2014/main" id="{62FCEA19-7E0C-404C-8831-0F97DDA7A0C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9445"/>
            <a:stretch/>
          </p:blipFill>
          <p:spPr>
            <a:xfrm>
              <a:off x="1042322" y="1739901"/>
              <a:ext cx="4637570" cy="3403790"/>
            </a:xfrm>
            <a:prstGeom prst="rect">
              <a:avLst/>
            </a:prstGeom>
          </p:spPr>
        </p:pic>
        <p:sp>
          <p:nvSpPr>
            <p:cNvPr id="4" name="文本框 7">
              <a:extLst>
                <a:ext uri="{FF2B5EF4-FFF2-40B4-BE49-F238E27FC236}">
                  <a16:creationId xmlns:a16="http://schemas.microsoft.com/office/drawing/2014/main" id="{50C7C6DC-B842-48CB-9BC5-EE0F1EFB8400}"/>
                </a:ext>
              </a:extLst>
            </p:cNvPr>
            <p:cNvSpPr txBox="1"/>
            <p:nvPr/>
          </p:nvSpPr>
          <p:spPr>
            <a:xfrm>
              <a:off x="2552699" y="2720253"/>
              <a:ext cx="1828800" cy="140010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600" b="1" i="0" u="none" strike="noStrike" kern="1200" cap="none" spc="0" normalizeH="0" baseline="0" noProof="0" dirty="0">
                <a:ln>
                  <a:noFill/>
                </a:ln>
                <a:solidFill>
                  <a:prstClr val="white"/>
                </a:solidFill>
                <a:effectLst/>
                <a:uLnTx/>
                <a:uFillTx/>
                <a:latin typeface="Arial"/>
                <a:ea typeface="微软雅黑"/>
                <a:cs typeface="+mn-cs"/>
              </a:endParaRPr>
            </a:p>
          </p:txBody>
        </p:sp>
      </p:grpSp>
      <p:sp>
        <p:nvSpPr>
          <p:cNvPr id="14" name="矩形 13">
            <a:extLst>
              <a:ext uri="{FF2B5EF4-FFF2-40B4-BE49-F238E27FC236}">
                <a16:creationId xmlns:a16="http://schemas.microsoft.com/office/drawing/2014/main" id="{0D28F03C-8E7E-413B-AE4C-196FAA939643}"/>
              </a:ext>
            </a:extLst>
          </p:cNvPr>
          <p:cNvSpPr/>
          <p:nvPr/>
        </p:nvSpPr>
        <p:spPr>
          <a:xfrm>
            <a:off x="4924540" y="3244334"/>
            <a:ext cx="5428909" cy="1323439"/>
          </a:xfrm>
          <a:prstGeom prst="rect">
            <a:avLst/>
          </a:prstGeom>
        </p:spPr>
        <p:txBody>
          <a:bodyPr wrap="square">
            <a:spAutoFit/>
          </a:bodyPr>
          <a:lstStyle/>
          <a:p>
            <a:pPr marL="274320" indent="-274320">
              <a:spcAft>
                <a:spcPts val="0"/>
              </a:spcAft>
              <a:defRPr/>
            </a:pPr>
            <a:r>
              <a:rPr lang="zh-TW" altLang="en-US" sz="8000" b="1" dirty="0">
                <a:latin typeface="+mn-ea"/>
              </a:rPr>
              <a:t>影片欣賞</a:t>
            </a:r>
            <a:endParaRPr lang="en-US" altLang="zh-TW" sz="8000" b="1" dirty="0">
              <a:latin typeface="+mn-ea"/>
            </a:endParaRPr>
          </a:p>
        </p:txBody>
      </p:sp>
    </p:spTree>
    <p:extLst>
      <p:ext uri="{BB962C8B-B14F-4D97-AF65-F5344CB8AC3E}">
        <p14:creationId xmlns:p14="http://schemas.microsoft.com/office/powerpoint/2010/main" val="87671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0464857" y="6480626"/>
            <a:ext cx="1594303" cy="377374"/>
            <a:chOff x="9722985" y="5717714"/>
            <a:chExt cx="1594303" cy="377374"/>
          </a:xfrm>
        </p:grpSpPr>
        <p:grpSp>
          <p:nvGrpSpPr>
            <p:cNvPr id="20" name="组合 19"/>
            <p:cNvGrpSpPr/>
            <p:nvPr/>
          </p:nvGrpSpPr>
          <p:grpSpPr>
            <a:xfrm>
              <a:off x="9722985" y="5717714"/>
              <a:ext cx="1594303" cy="377374"/>
              <a:chOff x="9956800" y="4113202"/>
              <a:chExt cx="2391457" cy="566062"/>
            </a:xfrm>
          </p:grpSpPr>
          <p:sp>
            <p:nvSpPr>
              <p:cNvPr id="24" name="椭圆 23"/>
              <p:cNvSpPr/>
              <p:nvPr/>
            </p:nvSpPr>
            <p:spPr>
              <a:xfrm>
                <a:off x="9956800" y="4113202"/>
                <a:ext cx="566057" cy="566057"/>
              </a:xfrm>
              <a:prstGeom prst="ellipse">
                <a:avLst/>
              </a:prstGeom>
              <a:solidFill>
                <a:srgbClr val="00A9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椭圆 24"/>
              <p:cNvSpPr/>
              <p:nvPr/>
            </p:nvSpPr>
            <p:spPr>
              <a:xfrm>
                <a:off x="10869500" y="4113207"/>
                <a:ext cx="566057" cy="566057"/>
              </a:xfrm>
              <a:prstGeom prst="ellipse">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6" name="椭圆 25"/>
              <p:cNvSpPr/>
              <p:nvPr/>
            </p:nvSpPr>
            <p:spPr>
              <a:xfrm>
                <a:off x="11782200" y="4113207"/>
                <a:ext cx="566057" cy="566057"/>
              </a:xfrm>
              <a:prstGeom prst="ellipse">
                <a:avLst/>
              </a:prstGeom>
              <a:solidFill>
                <a:srgbClr val="FF8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21" name="椭圆 11"/>
            <p:cNvSpPr/>
            <p:nvPr/>
          </p:nvSpPr>
          <p:spPr>
            <a:xfrm>
              <a:off x="9813775" y="5805485"/>
              <a:ext cx="195792" cy="20182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2" name="椭圆 23"/>
            <p:cNvSpPr/>
            <p:nvPr/>
          </p:nvSpPr>
          <p:spPr>
            <a:xfrm>
              <a:off x="10419225" y="5812121"/>
              <a:ext cx="201824" cy="188558"/>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3" name="椭圆 32"/>
            <p:cNvSpPr/>
            <p:nvPr/>
          </p:nvSpPr>
          <p:spPr>
            <a:xfrm>
              <a:off x="11027691" y="5824802"/>
              <a:ext cx="201824" cy="16319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295745" cy="6858000"/>
          </a:xfrm>
          <a:prstGeom prst="rect">
            <a:avLst/>
          </a:prstGeom>
        </p:spPr>
      </p:pic>
      <p:sp>
        <p:nvSpPr>
          <p:cNvPr id="5" name="文字方塊 4"/>
          <p:cNvSpPr txBox="1"/>
          <p:nvPr/>
        </p:nvSpPr>
        <p:spPr>
          <a:xfrm>
            <a:off x="9323898" y="448574"/>
            <a:ext cx="1200329" cy="6017032"/>
          </a:xfrm>
          <a:prstGeom prst="rect">
            <a:avLst/>
          </a:prstGeom>
          <a:noFill/>
        </p:spPr>
        <p:txBody>
          <a:bodyPr vert="eaVert" wrap="none" rtlCol="0">
            <a:spAutoFit/>
          </a:bodyPr>
          <a:lstStyle/>
          <a:p>
            <a:r>
              <a:rPr lang="zh-TW" altLang="en-US" sz="6600" b="1" dirty="0">
                <a:solidFill>
                  <a:srgbClr val="C00000"/>
                </a:solidFill>
              </a:rPr>
              <a:t>別把犯罪當有趣</a:t>
            </a:r>
          </a:p>
        </p:txBody>
      </p:sp>
    </p:spTree>
    <p:extLst>
      <p:ext uri="{BB962C8B-B14F-4D97-AF65-F5344CB8AC3E}">
        <p14:creationId xmlns:p14="http://schemas.microsoft.com/office/powerpoint/2010/main" val="2966965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9" name="组合 18"/>
          <p:cNvGrpSpPr/>
          <p:nvPr/>
        </p:nvGrpSpPr>
        <p:grpSpPr>
          <a:xfrm>
            <a:off x="9722985" y="6139992"/>
            <a:ext cx="1594303" cy="377374"/>
            <a:chOff x="9722985" y="5717714"/>
            <a:chExt cx="1594303" cy="377374"/>
          </a:xfrm>
        </p:grpSpPr>
        <p:grpSp>
          <p:nvGrpSpPr>
            <p:cNvPr id="20" name="组合 19"/>
            <p:cNvGrpSpPr/>
            <p:nvPr/>
          </p:nvGrpSpPr>
          <p:grpSpPr>
            <a:xfrm>
              <a:off x="9722985" y="5717714"/>
              <a:ext cx="1594303" cy="377374"/>
              <a:chOff x="9956800" y="4113202"/>
              <a:chExt cx="2391457" cy="566062"/>
            </a:xfrm>
          </p:grpSpPr>
          <p:sp>
            <p:nvSpPr>
              <p:cNvPr id="24" name="椭圆 23"/>
              <p:cNvSpPr/>
              <p:nvPr/>
            </p:nvSpPr>
            <p:spPr>
              <a:xfrm>
                <a:off x="9956800" y="4113202"/>
                <a:ext cx="566057" cy="566057"/>
              </a:xfrm>
              <a:prstGeom prst="ellipse">
                <a:avLst/>
              </a:prstGeom>
              <a:solidFill>
                <a:srgbClr val="00A9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椭圆 24"/>
              <p:cNvSpPr/>
              <p:nvPr/>
            </p:nvSpPr>
            <p:spPr>
              <a:xfrm>
                <a:off x="10869500" y="4113207"/>
                <a:ext cx="566057" cy="566057"/>
              </a:xfrm>
              <a:prstGeom prst="ellipse">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6" name="椭圆 25"/>
              <p:cNvSpPr/>
              <p:nvPr/>
            </p:nvSpPr>
            <p:spPr>
              <a:xfrm>
                <a:off x="11782200" y="4113207"/>
                <a:ext cx="566057" cy="566057"/>
              </a:xfrm>
              <a:prstGeom prst="ellipse">
                <a:avLst/>
              </a:prstGeom>
              <a:solidFill>
                <a:srgbClr val="FF8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21" name="椭圆 11"/>
            <p:cNvSpPr/>
            <p:nvPr/>
          </p:nvSpPr>
          <p:spPr>
            <a:xfrm>
              <a:off x="9813775" y="5805485"/>
              <a:ext cx="195792" cy="20182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2" name="椭圆 23"/>
            <p:cNvSpPr/>
            <p:nvPr/>
          </p:nvSpPr>
          <p:spPr>
            <a:xfrm>
              <a:off x="10419225" y="5812121"/>
              <a:ext cx="201824" cy="188558"/>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3" name="椭圆 32"/>
            <p:cNvSpPr/>
            <p:nvPr/>
          </p:nvSpPr>
          <p:spPr>
            <a:xfrm>
              <a:off x="11027691" y="5824802"/>
              <a:ext cx="201824" cy="16319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pic>
        <p:nvPicPr>
          <p:cNvPr id="1026" name="Picture 2" descr="放大镜小人免抠素材免费下载_觅元素51yuansu.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08" y="473392"/>
            <a:ext cx="5915977" cy="591597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文字方塊 2"/>
          <p:cNvSpPr txBox="1"/>
          <p:nvPr/>
        </p:nvSpPr>
        <p:spPr>
          <a:xfrm>
            <a:off x="5772797" y="2584689"/>
            <a:ext cx="4288353" cy="707886"/>
          </a:xfrm>
          <a:prstGeom prst="rect">
            <a:avLst/>
          </a:prstGeom>
          <a:noFill/>
        </p:spPr>
        <p:txBody>
          <a:bodyPr wrap="none" rtlCol="0">
            <a:spAutoFit/>
          </a:bodyPr>
          <a:lstStyle/>
          <a:p>
            <a:r>
              <a:rPr lang="zh-TW" altLang="en-US" sz="4000" b="1" dirty="0"/>
              <a:t>噓！不要跟別人說</a:t>
            </a:r>
          </a:p>
        </p:txBody>
      </p:sp>
    </p:spTree>
    <p:extLst>
      <p:ext uri="{BB962C8B-B14F-4D97-AF65-F5344CB8AC3E}">
        <p14:creationId xmlns:p14="http://schemas.microsoft.com/office/powerpoint/2010/main" val="31983380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s_1"/>
          <p:cNvSpPr txBox="1"/>
          <p:nvPr>
            <p:custDataLst>
              <p:tags r:id="rId1"/>
            </p:custDataLst>
          </p:nvPr>
        </p:nvSpPr>
        <p:spPr>
          <a:xfrm>
            <a:off x="4238830" y="1106363"/>
            <a:ext cx="3402336" cy="923330"/>
          </a:xfrm>
          <a:prstGeom prst="rect">
            <a:avLst/>
          </a:prstGeom>
          <a:noFill/>
        </p:spPr>
        <p:txBody>
          <a:bodyPr vert="horz" wrap="square" lIns="0" tIns="0" rIns="0" bIns="0" rtlCol="0" anchor="ctr" anchorCtr="0">
            <a:spAutoFit/>
          </a:bodyPr>
          <a:lstStyle/>
          <a:p>
            <a:pPr algn="ctr"/>
            <a:r>
              <a:rPr lang="zh-TW" altLang="en-US" sz="6000" b="1" dirty="0">
                <a:solidFill>
                  <a:schemeClr val="accent3">
                    <a:lumMod val="75000"/>
                  </a:schemeClr>
                </a:solidFill>
                <a:latin typeface="Arial" panose="020B0604020202020204" pitchFamily="34" charset="0"/>
                <a:ea typeface="微软雅黑" panose="020B0503020204020204" pitchFamily="34" charset="-122"/>
                <a:sym typeface="Arial" panose="020B0604020202020204" pitchFamily="34" charset="0"/>
              </a:rPr>
              <a:t>報告內容</a:t>
            </a:r>
            <a:endParaRPr lang="zh-CN" altLang="en-US" sz="6000" b="1" dirty="0">
              <a:solidFill>
                <a:schemeClr val="accent3">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31"/>
          <p:cNvGrpSpPr>
            <a:grpSpLocks/>
          </p:cNvGrpSpPr>
          <p:nvPr/>
        </p:nvGrpSpPr>
        <p:grpSpPr bwMode="auto">
          <a:xfrm>
            <a:off x="1259063" y="2706193"/>
            <a:ext cx="2404535" cy="2931052"/>
            <a:chOff x="693610" y="1038958"/>
            <a:chExt cx="1992240" cy="2900945"/>
          </a:xfrm>
        </p:grpSpPr>
        <p:sp>
          <p:nvSpPr>
            <p:cNvPr id="4" name="圆角矩形 32"/>
            <p:cNvSpPr/>
            <p:nvPr/>
          </p:nvSpPr>
          <p:spPr>
            <a:xfrm>
              <a:off x="886815" y="1038958"/>
              <a:ext cx="1632723" cy="1502119"/>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p>
          </p:txBody>
        </p:sp>
        <p:sp>
          <p:nvSpPr>
            <p:cNvPr id="5" name="任意多边形 33"/>
            <p:cNvSpPr/>
            <p:nvPr/>
          </p:nvSpPr>
          <p:spPr>
            <a:xfrm>
              <a:off x="778084"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solidFill>
                  <a:schemeClr val="bg1"/>
                </a:solidFill>
              </a:endParaRPr>
            </a:p>
          </p:txBody>
        </p:sp>
        <p:sp>
          <p:nvSpPr>
            <p:cNvPr id="6" name="椭圆 34"/>
            <p:cNvSpPr/>
            <p:nvPr/>
          </p:nvSpPr>
          <p:spPr>
            <a:xfrm>
              <a:off x="1402412" y="1648209"/>
              <a:ext cx="601529" cy="600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latin typeface="Impact" panose="020B0806030902050204" pitchFamily="34" charset="0"/>
              </a:endParaRPr>
            </a:p>
          </p:txBody>
        </p:sp>
        <p:sp>
          <p:nvSpPr>
            <p:cNvPr id="7" name="文本框 11"/>
            <p:cNvSpPr txBox="1">
              <a:spLocks noChangeArrowheads="1"/>
            </p:cNvSpPr>
            <p:nvPr/>
          </p:nvSpPr>
          <p:spPr bwMode="auto">
            <a:xfrm>
              <a:off x="1304926" y="1222952"/>
              <a:ext cx="839367" cy="761537"/>
            </a:xfrm>
            <a:prstGeom prst="rect">
              <a:avLst/>
            </a:prstGeom>
            <a:noFill/>
            <a:ln w="9525">
              <a:noFill/>
              <a:miter lim="800000"/>
              <a:headEnd/>
              <a:tailEnd/>
            </a:ln>
          </p:spPr>
          <p:txBody>
            <a:bodyPr lIns="91440" tIns="45720" rIns="91440" bIns="45720">
              <a:spAutoFit/>
            </a:bodyPr>
            <a:lstStyle/>
            <a:p>
              <a:pPr algn="ctr"/>
              <a:r>
                <a:rPr lang="en-US" altLang="zh-HK" sz="4400" dirty="0">
                  <a:solidFill>
                    <a:schemeClr val="bg1"/>
                  </a:solidFill>
                  <a:latin typeface="Impact" pitchFamily="34" charset="0"/>
                  <a:ea typeface="张海山锐谐体2.0-授权联系：Samtype@QQ.com" pitchFamily="2" charset="-122"/>
                </a:rPr>
                <a:t>01</a:t>
              </a:r>
              <a:endParaRPr lang="zh-HK" altLang="en-US" sz="4400" dirty="0">
                <a:solidFill>
                  <a:schemeClr val="bg1"/>
                </a:solidFill>
                <a:latin typeface="Impact" pitchFamily="34" charset="0"/>
                <a:ea typeface="张海山锐谐体2.0-授权联系：Samtype@QQ.com" pitchFamily="2" charset="-122"/>
              </a:endParaRPr>
            </a:p>
          </p:txBody>
        </p:sp>
        <p:sp>
          <p:nvSpPr>
            <p:cNvPr id="8" name="文本框 64"/>
            <p:cNvSpPr txBox="1">
              <a:spLocks noChangeArrowheads="1"/>
            </p:cNvSpPr>
            <p:nvPr/>
          </p:nvSpPr>
          <p:spPr bwMode="auto">
            <a:xfrm>
              <a:off x="693610" y="2463344"/>
              <a:ext cx="1992240" cy="1198914"/>
            </a:xfrm>
            <a:prstGeom prst="rect">
              <a:avLst/>
            </a:prstGeom>
            <a:noFill/>
            <a:ln w="9525">
              <a:noFill/>
              <a:miter lim="800000"/>
              <a:headEnd/>
              <a:tailEnd/>
            </a:ln>
          </p:spPr>
          <p:txBody>
            <a:bodyPr wrap="square" lIns="91440" tIns="45720" rIns="91440" bIns="45720">
              <a:spAutoFit/>
            </a:bodyPr>
            <a:lstStyle/>
            <a:p>
              <a:pPr algn="ctr">
                <a:lnSpc>
                  <a:spcPts val="3000"/>
                </a:lnSpc>
              </a:pPr>
              <a:r>
                <a:rPr lang="zh-TW" altLang="en-US" sz="2000" b="1" dirty="0">
                  <a:solidFill>
                    <a:schemeClr val="bg1">
                      <a:lumMod val="50000"/>
                    </a:schemeClr>
                  </a:solidFill>
                  <a:latin typeface="微软雅黑" pitchFamily="34" charset="-122"/>
                  <a:ea typeface="微软雅黑" pitchFamily="34" charset="-122"/>
                </a:rPr>
                <a:t>法條相關</a:t>
              </a:r>
              <a:endParaRPr lang="en-US" altLang="zh-TW" sz="2000" b="1" dirty="0">
                <a:solidFill>
                  <a:schemeClr val="bg1">
                    <a:lumMod val="50000"/>
                  </a:schemeClr>
                </a:solidFill>
                <a:latin typeface="微软雅黑" pitchFamily="34" charset="-122"/>
                <a:ea typeface="微软雅黑" pitchFamily="34" charset="-122"/>
              </a:endParaRPr>
            </a:p>
            <a:p>
              <a:pPr algn="ctr">
                <a:lnSpc>
                  <a:spcPts val="3000"/>
                </a:lnSpc>
              </a:pPr>
              <a:r>
                <a:rPr lang="zh-TW" altLang="en-US" sz="2000" b="1" dirty="0">
                  <a:solidFill>
                    <a:schemeClr val="bg1">
                      <a:lumMod val="50000"/>
                    </a:schemeClr>
                  </a:solidFill>
                  <a:latin typeface="微软雅黑" pitchFamily="34" charset="-122"/>
                  <a:ea typeface="微软雅黑" pitchFamily="34" charset="-122"/>
                </a:rPr>
                <a:t>兒少保</a:t>
              </a:r>
              <a:endParaRPr lang="en-US" altLang="zh-TW" sz="2000" b="1" dirty="0">
                <a:solidFill>
                  <a:schemeClr val="bg1">
                    <a:lumMod val="50000"/>
                  </a:schemeClr>
                </a:solidFill>
                <a:latin typeface="微软雅黑" pitchFamily="34" charset="-122"/>
                <a:ea typeface="微软雅黑" pitchFamily="34" charset="-122"/>
              </a:endParaRPr>
            </a:p>
            <a:p>
              <a:pPr algn="ctr">
                <a:lnSpc>
                  <a:spcPts val="3000"/>
                </a:lnSpc>
              </a:pPr>
              <a:r>
                <a:rPr lang="zh-TW" altLang="en-US" sz="2000" b="1" dirty="0">
                  <a:solidFill>
                    <a:schemeClr val="bg1">
                      <a:lumMod val="50000"/>
                    </a:schemeClr>
                  </a:solidFill>
                  <a:latin typeface="微软雅黑" pitchFamily="34" charset="-122"/>
                  <a:ea typeface="微软雅黑" pitchFamily="34" charset="-122"/>
                </a:rPr>
                <a:t>性剝削</a:t>
              </a:r>
              <a:endParaRPr lang="zh-HK" altLang="en-US" sz="2000" b="1" dirty="0">
                <a:solidFill>
                  <a:schemeClr val="bg1">
                    <a:lumMod val="50000"/>
                  </a:schemeClr>
                </a:solidFill>
                <a:latin typeface="微软雅黑" pitchFamily="34" charset="-122"/>
                <a:ea typeface="微软雅黑" pitchFamily="34" charset="-122"/>
              </a:endParaRPr>
            </a:p>
          </p:txBody>
        </p:sp>
      </p:grpSp>
      <p:grpSp>
        <p:nvGrpSpPr>
          <p:cNvPr id="9" name="组合 38"/>
          <p:cNvGrpSpPr>
            <a:grpSpLocks/>
          </p:cNvGrpSpPr>
          <p:nvPr/>
        </p:nvGrpSpPr>
        <p:grpSpPr bwMode="auto">
          <a:xfrm>
            <a:off x="3765552" y="2706193"/>
            <a:ext cx="2235200" cy="2931052"/>
            <a:chOff x="2690633" y="1038958"/>
            <a:chExt cx="1850186" cy="2900945"/>
          </a:xfrm>
        </p:grpSpPr>
        <p:sp>
          <p:nvSpPr>
            <p:cNvPr id="10" name="圆角矩形 39"/>
            <p:cNvSpPr/>
            <p:nvPr/>
          </p:nvSpPr>
          <p:spPr>
            <a:xfrm>
              <a:off x="2799261" y="1038958"/>
              <a:ext cx="1632929" cy="1502119"/>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p>
          </p:txBody>
        </p:sp>
        <p:sp>
          <p:nvSpPr>
            <p:cNvPr id="11" name="任意多边形 40"/>
            <p:cNvSpPr/>
            <p:nvPr/>
          </p:nvSpPr>
          <p:spPr>
            <a:xfrm>
              <a:off x="2690633"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solidFill>
                  <a:schemeClr val="bg1"/>
                </a:solidFill>
              </a:endParaRPr>
            </a:p>
          </p:txBody>
        </p:sp>
        <p:sp>
          <p:nvSpPr>
            <p:cNvPr id="12" name="椭圆 41"/>
            <p:cNvSpPr/>
            <p:nvPr/>
          </p:nvSpPr>
          <p:spPr>
            <a:xfrm>
              <a:off x="3316121" y="1648209"/>
              <a:ext cx="599208" cy="60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latin typeface="Impact" panose="020B0806030902050204" pitchFamily="34" charset="0"/>
              </a:endParaRPr>
            </a:p>
          </p:txBody>
        </p:sp>
        <p:sp>
          <p:nvSpPr>
            <p:cNvPr id="13" name="文本框 48"/>
            <p:cNvSpPr txBox="1">
              <a:spLocks noChangeArrowheads="1"/>
            </p:cNvSpPr>
            <p:nvPr/>
          </p:nvSpPr>
          <p:spPr bwMode="auto">
            <a:xfrm>
              <a:off x="3185327" y="1222952"/>
              <a:ext cx="894944" cy="761538"/>
            </a:xfrm>
            <a:prstGeom prst="rect">
              <a:avLst/>
            </a:prstGeom>
            <a:noFill/>
            <a:ln w="9525">
              <a:noFill/>
              <a:miter lim="800000"/>
              <a:headEnd/>
              <a:tailEnd/>
            </a:ln>
          </p:spPr>
          <p:txBody>
            <a:bodyPr lIns="91440" tIns="45720" rIns="91440" bIns="45720">
              <a:spAutoFit/>
            </a:bodyPr>
            <a:lstStyle/>
            <a:p>
              <a:pPr algn="ctr"/>
              <a:r>
                <a:rPr lang="en-US" altLang="zh-HK" sz="4400" dirty="0">
                  <a:solidFill>
                    <a:schemeClr val="bg1"/>
                  </a:solidFill>
                  <a:latin typeface="Impact" pitchFamily="34" charset="0"/>
                  <a:ea typeface="张海山锐谐体2.0-授权联系：Samtype@QQ.com" pitchFamily="2" charset="-122"/>
                </a:rPr>
                <a:t>02</a:t>
              </a:r>
              <a:endParaRPr lang="zh-HK" altLang="en-US" sz="4400" dirty="0">
                <a:solidFill>
                  <a:schemeClr val="bg1"/>
                </a:solidFill>
                <a:latin typeface="Impact" pitchFamily="34" charset="0"/>
                <a:ea typeface="张海山锐谐体2.0-授权联系：Samtype@QQ.com" pitchFamily="2" charset="-122"/>
              </a:endParaRPr>
            </a:p>
          </p:txBody>
        </p:sp>
        <p:sp>
          <p:nvSpPr>
            <p:cNvPr id="14" name="文本框 66"/>
            <p:cNvSpPr txBox="1">
              <a:spLocks noChangeArrowheads="1"/>
            </p:cNvSpPr>
            <p:nvPr/>
          </p:nvSpPr>
          <p:spPr bwMode="auto">
            <a:xfrm>
              <a:off x="2867036" y="2658210"/>
              <a:ext cx="1556392" cy="818146"/>
            </a:xfrm>
            <a:prstGeom prst="rect">
              <a:avLst/>
            </a:prstGeom>
            <a:noFill/>
            <a:ln w="9525">
              <a:noFill/>
              <a:miter lim="800000"/>
              <a:headEnd/>
              <a:tailEnd/>
            </a:ln>
          </p:spPr>
          <p:txBody>
            <a:bodyPr wrap="square" lIns="91440" tIns="45720" rIns="91440" bIns="45720">
              <a:spAutoFit/>
            </a:bodyPr>
            <a:lstStyle/>
            <a:p>
              <a:pPr algn="ctr">
                <a:lnSpc>
                  <a:spcPts val="3000"/>
                </a:lnSpc>
              </a:pPr>
              <a:r>
                <a:rPr lang="zh-TW" altLang="en-US" sz="2000" b="1" dirty="0">
                  <a:solidFill>
                    <a:schemeClr val="bg1">
                      <a:lumMod val="50000"/>
                    </a:schemeClr>
                  </a:solidFill>
                  <a:latin typeface="微软雅黑" pitchFamily="34" charset="-122"/>
                  <a:ea typeface="微软雅黑" pitchFamily="34" charset="-122"/>
                </a:rPr>
                <a:t>性剝削樣態</a:t>
              </a:r>
              <a:endParaRPr lang="en-US" altLang="zh-TW" sz="2000" b="1" dirty="0">
                <a:solidFill>
                  <a:schemeClr val="bg1">
                    <a:lumMod val="50000"/>
                  </a:schemeClr>
                </a:solidFill>
                <a:latin typeface="微软雅黑" pitchFamily="34" charset="-122"/>
                <a:ea typeface="微软雅黑" pitchFamily="34" charset="-122"/>
              </a:endParaRPr>
            </a:p>
            <a:p>
              <a:pPr algn="ctr">
                <a:lnSpc>
                  <a:spcPts val="3000"/>
                </a:lnSpc>
              </a:pPr>
              <a:r>
                <a:rPr lang="zh-TW" altLang="en-US" sz="2000" b="1" dirty="0">
                  <a:solidFill>
                    <a:schemeClr val="bg1">
                      <a:lumMod val="50000"/>
                    </a:schemeClr>
                  </a:solidFill>
                  <a:latin typeface="微软雅黑" pitchFamily="34" charset="-122"/>
                  <a:ea typeface="微软雅黑" pitchFamily="34" charset="-122"/>
                </a:rPr>
                <a:t>犯罪類型</a:t>
              </a:r>
            </a:p>
          </p:txBody>
        </p:sp>
      </p:grpSp>
      <p:grpSp>
        <p:nvGrpSpPr>
          <p:cNvPr id="15" name="组合 45"/>
          <p:cNvGrpSpPr>
            <a:grpSpLocks/>
          </p:cNvGrpSpPr>
          <p:nvPr/>
        </p:nvGrpSpPr>
        <p:grpSpPr bwMode="auto">
          <a:xfrm>
            <a:off x="6097176" y="2706193"/>
            <a:ext cx="2297525" cy="2931052"/>
            <a:chOff x="4549790" y="1038958"/>
            <a:chExt cx="1903578" cy="2900945"/>
          </a:xfrm>
        </p:grpSpPr>
        <p:sp>
          <p:nvSpPr>
            <p:cNvPr id="16" name="圆角矩形 46"/>
            <p:cNvSpPr/>
            <p:nvPr/>
          </p:nvSpPr>
          <p:spPr>
            <a:xfrm>
              <a:off x="4711913" y="1038958"/>
              <a:ext cx="1632723" cy="1502119"/>
            </a:xfrm>
            <a:prstGeom prst="roundRect">
              <a:avLst>
                <a:gd name="adj" fmla="val 935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p>
          </p:txBody>
        </p:sp>
        <p:sp>
          <p:nvSpPr>
            <p:cNvPr id="17" name="任意多边形 47"/>
            <p:cNvSpPr/>
            <p:nvPr/>
          </p:nvSpPr>
          <p:spPr>
            <a:xfrm>
              <a:off x="4603182"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solidFill>
                  <a:schemeClr val="bg1"/>
                </a:solidFill>
              </a:endParaRPr>
            </a:p>
          </p:txBody>
        </p:sp>
        <p:sp>
          <p:nvSpPr>
            <p:cNvPr id="18" name="椭圆 48"/>
            <p:cNvSpPr/>
            <p:nvPr/>
          </p:nvSpPr>
          <p:spPr>
            <a:xfrm>
              <a:off x="5227510" y="1648209"/>
              <a:ext cx="601529" cy="600497"/>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latin typeface="Impact" panose="020B0806030902050204" pitchFamily="34" charset="0"/>
              </a:endParaRPr>
            </a:p>
          </p:txBody>
        </p:sp>
        <p:sp>
          <p:nvSpPr>
            <p:cNvPr id="19" name="文本框 54"/>
            <p:cNvSpPr txBox="1">
              <a:spLocks noChangeArrowheads="1"/>
            </p:cNvSpPr>
            <p:nvPr/>
          </p:nvSpPr>
          <p:spPr bwMode="auto">
            <a:xfrm>
              <a:off x="5044295" y="1222952"/>
              <a:ext cx="978584" cy="761538"/>
            </a:xfrm>
            <a:prstGeom prst="rect">
              <a:avLst/>
            </a:prstGeom>
            <a:noFill/>
            <a:ln w="9525">
              <a:noFill/>
              <a:miter lim="800000"/>
              <a:headEnd/>
              <a:tailEnd/>
            </a:ln>
          </p:spPr>
          <p:txBody>
            <a:bodyPr lIns="91440" tIns="45720" rIns="91440" bIns="45720">
              <a:spAutoFit/>
            </a:bodyPr>
            <a:lstStyle/>
            <a:p>
              <a:pPr algn="ctr"/>
              <a:r>
                <a:rPr lang="en-US" altLang="zh-HK" sz="4400" dirty="0">
                  <a:solidFill>
                    <a:schemeClr val="bg1"/>
                  </a:solidFill>
                  <a:latin typeface="Impact" pitchFamily="34" charset="0"/>
                  <a:ea typeface="张海山锐谐体2.0-授权联系：Samtype@QQ.com" pitchFamily="2" charset="-122"/>
                </a:rPr>
                <a:t>03</a:t>
              </a:r>
              <a:endParaRPr lang="zh-HK" altLang="en-US" sz="4400" dirty="0">
                <a:solidFill>
                  <a:schemeClr val="bg1"/>
                </a:solidFill>
                <a:latin typeface="Impact" pitchFamily="34" charset="0"/>
                <a:ea typeface="张海山锐谐体2.0-授权联系：Samtype@QQ.com" pitchFamily="2" charset="-122"/>
              </a:endParaRPr>
            </a:p>
          </p:txBody>
        </p:sp>
        <p:sp>
          <p:nvSpPr>
            <p:cNvPr id="20" name="文本框 68"/>
            <p:cNvSpPr txBox="1">
              <a:spLocks noChangeArrowheads="1"/>
            </p:cNvSpPr>
            <p:nvPr/>
          </p:nvSpPr>
          <p:spPr bwMode="auto">
            <a:xfrm>
              <a:off x="4549790" y="2673962"/>
              <a:ext cx="1899288" cy="818146"/>
            </a:xfrm>
            <a:prstGeom prst="rect">
              <a:avLst/>
            </a:prstGeom>
            <a:noFill/>
            <a:ln w="9525">
              <a:noFill/>
              <a:miter lim="800000"/>
              <a:headEnd/>
              <a:tailEnd/>
            </a:ln>
          </p:spPr>
          <p:txBody>
            <a:bodyPr wrap="square" lIns="91440" tIns="45720" rIns="91440" bIns="45720">
              <a:spAutoFit/>
            </a:bodyPr>
            <a:lstStyle/>
            <a:p>
              <a:pPr algn="ctr">
                <a:lnSpc>
                  <a:spcPts val="3000"/>
                </a:lnSpc>
              </a:pPr>
              <a:r>
                <a:rPr lang="zh-TW" altLang="en-US" sz="2000" b="1" dirty="0">
                  <a:solidFill>
                    <a:schemeClr val="bg1">
                      <a:lumMod val="50000"/>
                    </a:schemeClr>
                  </a:solidFill>
                  <a:latin typeface="微软雅黑" pitchFamily="34" charset="-122"/>
                  <a:ea typeface="微软雅黑" pitchFamily="34" charset="-122"/>
                </a:rPr>
                <a:t>性剝削</a:t>
              </a:r>
              <a:endParaRPr lang="en-US" altLang="zh-TW" sz="2000" b="1" dirty="0">
                <a:solidFill>
                  <a:schemeClr val="bg1">
                    <a:lumMod val="50000"/>
                  </a:schemeClr>
                </a:solidFill>
                <a:latin typeface="微软雅黑" pitchFamily="34" charset="-122"/>
                <a:ea typeface="微软雅黑" pitchFamily="34" charset="-122"/>
              </a:endParaRPr>
            </a:p>
            <a:p>
              <a:pPr algn="ctr">
                <a:lnSpc>
                  <a:spcPts val="3000"/>
                </a:lnSpc>
              </a:pPr>
              <a:r>
                <a:rPr lang="zh-TW" altLang="en-US" sz="2000" b="1" dirty="0">
                  <a:solidFill>
                    <a:schemeClr val="bg1">
                      <a:lumMod val="50000"/>
                    </a:schemeClr>
                  </a:solidFill>
                  <a:latin typeface="微软雅黑" pitchFamily="34" charset="-122"/>
                  <a:ea typeface="微软雅黑" pitchFamily="34" charset="-122"/>
                </a:rPr>
                <a:t>影片欣賞</a:t>
              </a:r>
              <a:endParaRPr lang="en-US" altLang="zh-TW" sz="2000" b="1" dirty="0">
                <a:solidFill>
                  <a:schemeClr val="bg1">
                    <a:lumMod val="50000"/>
                  </a:schemeClr>
                </a:solidFill>
                <a:latin typeface="微软雅黑" pitchFamily="34" charset="-122"/>
                <a:ea typeface="微软雅黑" pitchFamily="34" charset="-122"/>
              </a:endParaRPr>
            </a:p>
          </p:txBody>
        </p:sp>
      </p:grpSp>
      <p:grpSp>
        <p:nvGrpSpPr>
          <p:cNvPr id="21" name="组合 52"/>
          <p:cNvGrpSpPr>
            <a:grpSpLocks/>
          </p:cNvGrpSpPr>
          <p:nvPr/>
        </p:nvGrpSpPr>
        <p:grpSpPr bwMode="auto">
          <a:xfrm>
            <a:off x="8566152" y="2706194"/>
            <a:ext cx="2235200" cy="2931052"/>
            <a:chOff x="6515731" y="1038958"/>
            <a:chExt cx="1850186" cy="2900945"/>
          </a:xfrm>
        </p:grpSpPr>
        <p:sp>
          <p:nvSpPr>
            <p:cNvPr id="22" name="圆角矩形 53"/>
            <p:cNvSpPr/>
            <p:nvPr/>
          </p:nvSpPr>
          <p:spPr>
            <a:xfrm>
              <a:off x="6624359" y="1038958"/>
              <a:ext cx="1632929" cy="1502119"/>
            </a:xfrm>
            <a:prstGeom prst="roundRect">
              <a:avLst>
                <a:gd name="adj" fmla="val 93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p>
          </p:txBody>
        </p:sp>
        <p:sp>
          <p:nvSpPr>
            <p:cNvPr id="23" name="任意多边形 54"/>
            <p:cNvSpPr/>
            <p:nvPr/>
          </p:nvSpPr>
          <p:spPr>
            <a:xfrm>
              <a:off x="6515731"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solidFill>
                  <a:schemeClr val="bg1"/>
                </a:solidFill>
              </a:endParaRPr>
            </a:p>
          </p:txBody>
        </p:sp>
        <p:sp>
          <p:nvSpPr>
            <p:cNvPr id="24" name="椭圆 55"/>
            <p:cNvSpPr/>
            <p:nvPr/>
          </p:nvSpPr>
          <p:spPr>
            <a:xfrm>
              <a:off x="7141219" y="1648209"/>
              <a:ext cx="599208" cy="6004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latin typeface="Impact" panose="020B0806030902050204" pitchFamily="34" charset="0"/>
              </a:endParaRPr>
            </a:p>
          </p:txBody>
        </p:sp>
        <p:sp>
          <p:nvSpPr>
            <p:cNvPr id="25" name="文本框 60"/>
            <p:cNvSpPr txBox="1">
              <a:spLocks noChangeArrowheads="1"/>
            </p:cNvSpPr>
            <p:nvPr/>
          </p:nvSpPr>
          <p:spPr bwMode="auto">
            <a:xfrm>
              <a:off x="6988992" y="1222952"/>
              <a:ext cx="876275" cy="761537"/>
            </a:xfrm>
            <a:prstGeom prst="rect">
              <a:avLst/>
            </a:prstGeom>
            <a:noFill/>
            <a:ln w="9525">
              <a:noFill/>
              <a:miter lim="800000"/>
              <a:headEnd/>
              <a:tailEnd/>
            </a:ln>
          </p:spPr>
          <p:txBody>
            <a:bodyPr lIns="91440" tIns="45720" rIns="91440" bIns="45720">
              <a:spAutoFit/>
            </a:bodyPr>
            <a:lstStyle/>
            <a:p>
              <a:pPr algn="ctr"/>
              <a:r>
                <a:rPr lang="en-US" altLang="zh-HK" sz="4400" dirty="0">
                  <a:solidFill>
                    <a:schemeClr val="bg1"/>
                  </a:solidFill>
                  <a:latin typeface="Impact" pitchFamily="34" charset="0"/>
                  <a:ea typeface="张海山锐谐体2.0-授权联系：Samtype@QQ.com" pitchFamily="2" charset="-122"/>
                </a:rPr>
                <a:t>04</a:t>
              </a:r>
              <a:endParaRPr lang="zh-HK" altLang="en-US" sz="4400" dirty="0">
                <a:solidFill>
                  <a:schemeClr val="bg1"/>
                </a:solidFill>
                <a:latin typeface="Impact" pitchFamily="34" charset="0"/>
                <a:ea typeface="张海山锐谐体2.0-授权联系：Samtype@QQ.com" pitchFamily="2" charset="-122"/>
              </a:endParaRPr>
            </a:p>
          </p:txBody>
        </p:sp>
        <p:sp>
          <p:nvSpPr>
            <p:cNvPr id="26" name="文本框 70"/>
            <p:cNvSpPr txBox="1">
              <a:spLocks noChangeArrowheads="1"/>
            </p:cNvSpPr>
            <p:nvPr/>
          </p:nvSpPr>
          <p:spPr bwMode="auto">
            <a:xfrm>
              <a:off x="6595546" y="2826723"/>
              <a:ext cx="1690554" cy="437377"/>
            </a:xfrm>
            <a:prstGeom prst="rect">
              <a:avLst/>
            </a:prstGeom>
            <a:noFill/>
            <a:ln w="9525">
              <a:noFill/>
              <a:miter lim="800000"/>
              <a:headEnd/>
              <a:tailEnd/>
            </a:ln>
          </p:spPr>
          <p:txBody>
            <a:bodyPr wrap="square" lIns="91440" tIns="45720" rIns="91440" bIns="45720">
              <a:spAutoFit/>
            </a:bodyPr>
            <a:lstStyle/>
            <a:p>
              <a:pPr algn="ctr">
                <a:lnSpc>
                  <a:spcPts val="3000"/>
                </a:lnSpc>
              </a:pPr>
              <a:r>
                <a:rPr lang="zh-TW" altLang="en-US" sz="2000" b="1" dirty="0">
                  <a:solidFill>
                    <a:schemeClr val="bg1">
                      <a:lumMod val="50000"/>
                    </a:schemeClr>
                  </a:solidFill>
                  <a:latin typeface="微软雅黑" pitchFamily="34" charset="-122"/>
                  <a:ea typeface="微软雅黑" pitchFamily="34" charset="-122"/>
                </a:rPr>
                <a:t>實務問題與討論</a:t>
              </a:r>
              <a:endParaRPr lang="zh-HK" altLang="en-US" sz="2000" b="1" dirty="0">
                <a:solidFill>
                  <a:schemeClr val="bg1">
                    <a:lumMod val="50000"/>
                  </a:schemeClr>
                </a:solidFill>
                <a:latin typeface="微软雅黑" pitchFamily="34" charset="-122"/>
                <a:ea typeface="微软雅黑" pitchFamily="34" charset="-122"/>
              </a:endParaRPr>
            </a:p>
          </p:txBody>
        </p:sp>
      </p:grpSp>
      <p:sp>
        <p:nvSpPr>
          <p:cNvPr id="28" name="投影片編號版面配置區 27"/>
          <p:cNvSpPr>
            <a:spLocks noGrp="1"/>
          </p:cNvSpPr>
          <p:nvPr>
            <p:ph type="sldNum" sz="quarter" idx="12"/>
          </p:nvPr>
        </p:nvSpPr>
        <p:spPr/>
        <p:txBody>
          <a:bodyPr/>
          <a:lstStyle/>
          <a:p>
            <a:pPr>
              <a:defRPr/>
            </a:pPr>
            <a:fld id="{CCE584FB-8213-408C-973A-0BFE315A5B2C}" type="slidenum">
              <a:rPr lang="zh-CN" altLang="en-US" smtClean="0"/>
              <a:pPr>
                <a:defRPr/>
              </a:pPr>
              <a:t>2</a:t>
            </a:fld>
            <a:endParaRPr lang="zh-CN" altLang="en-US" dirty="0"/>
          </a:p>
        </p:txBody>
      </p:sp>
    </p:spTree>
    <p:extLst>
      <p:ext uri="{BB962C8B-B14F-4D97-AF65-F5344CB8AC3E}">
        <p14:creationId xmlns:p14="http://schemas.microsoft.com/office/powerpoint/2010/main" val="3036059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 name="图片 39"/>
          <p:cNvPicPr>
            <a:picLocks noChangeAspect="1"/>
          </p:cNvPicPr>
          <p:nvPr/>
        </p:nvPicPr>
        <p:blipFill rotWithShape="1">
          <a:blip r:embed="rId4" cstate="print">
            <a:extLst>
              <a:ext uri="{28A0092B-C50C-407E-A947-70E740481C1C}">
                <a14:useLocalDpi xmlns:a14="http://schemas.microsoft.com/office/drawing/2010/main" val="0"/>
              </a:ext>
            </a:extLst>
          </a:blip>
          <a:srcRect b="39445"/>
          <a:stretch/>
        </p:blipFill>
        <p:spPr>
          <a:xfrm>
            <a:off x="338307" y="292100"/>
            <a:ext cx="1072811" cy="787400"/>
          </a:xfrm>
          <a:prstGeom prst="rect">
            <a:avLst/>
          </a:prstGeom>
        </p:spPr>
      </p:pic>
      <p:sp>
        <p:nvSpPr>
          <p:cNvPr id="42" name="文本框 41"/>
          <p:cNvSpPr txBox="1"/>
          <p:nvPr/>
        </p:nvSpPr>
        <p:spPr>
          <a:xfrm>
            <a:off x="1533918" y="363433"/>
            <a:ext cx="8381607"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FF0000"/>
                </a:solidFill>
                <a:effectLst/>
                <a:uLnTx/>
                <a:uFillTx/>
                <a:latin typeface="微软雅黑"/>
                <a:ea typeface="微软雅黑"/>
                <a:cs typeface="+mn-cs"/>
              </a:rPr>
              <a:t>為什麼被害人們都不說？</a:t>
            </a:r>
            <a:endParaRPr kumimoji="0" lang="zh-CN" altLang="en-US" sz="2800" b="1" i="0" u="none" strike="noStrike" kern="1200" cap="none" spc="0" normalizeH="0" baseline="0" noProof="0" dirty="0">
              <a:ln>
                <a:noFill/>
              </a:ln>
              <a:solidFill>
                <a:srgbClr val="FF0000"/>
              </a:solidFill>
              <a:effectLst/>
              <a:uLnTx/>
              <a:uFillTx/>
              <a:latin typeface="微软雅黑"/>
              <a:ea typeface="微软雅黑"/>
              <a:cs typeface="+mn-cs"/>
            </a:endParaRPr>
          </a:p>
        </p:txBody>
      </p:sp>
      <p:sp>
        <p:nvSpPr>
          <p:cNvPr id="54" name="矩形 53"/>
          <p:cNvSpPr/>
          <p:nvPr/>
        </p:nvSpPr>
        <p:spPr>
          <a:xfrm>
            <a:off x="4550555" y="3556197"/>
            <a:ext cx="2050552"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l"/>
              <a:tabLst/>
              <a:defRPr/>
            </a:pPr>
            <a:r>
              <a:rPr kumimoji="0" lang="zh-CN" altLang="en-US" sz="1600" b="1" i="0" u="none" strike="noStrike" kern="1200" cap="none" spc="0" normalizeH="0" baseline="0" noProof="0" dirty="0">
                <a:ln>
                  <a:noFill/>
                </a:ln>
                <a:solidFill>
                  <a:prstClr val="white"/>
                </a:solidFill>
                <a:effectLst/>
                <a:uLnTx/>
                <a:uFillTx/>
                <a:latin typeface="微软雅黑"/>
                <a:ea typeface="微软雅黑"/>
                <a:cs typeface="+mn-cs"/>
              </a:rPr>
              <a:t>标题文字添加</a:t>
            </a:r>
          </a:p>
        </p:txBody>
      </p:sp>
      <p:sp>
        <p:nvSpPr>
          <p:cNvPr id="55" name="矩形 54"/>
          <p:cNvSpPr/>
          <p:nvPr/>
        </p:nvSpPr>
        <p:spPr>
          <a:xfrm>
            <a:off x="4550555" y="4650524"/>
            <a:ext cx="2050552"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l"/>
              <a:tabLst/>
              <a:defRPr/>
            </a:pPr>
            <a:r>
              <a:rPr kumimoji="0" lang="zh-CN" altLang="en-US" sz="1600" b="1" i="0" u="none" strike="noStrike" kern="1200" cap="none" spc="0" normalizeH="0" baseline="0" noProof="0" dirty="0">
                <a:ln>
                  <a:noFill/>
                </a:ln>
                <a:solidFill>
                  <a:prstClr val="white"/>
                </a:solidFill>
                <a:effectLst/>
                <a:uLnTx/>
                <a:uFillTx/>
                <a:latin typeface="微软雅黑"/>
                <a:ea typeface="微软雅黑"/>
                <a:cs typeface="+mn-cs"/>
              </a:rPr>
              <a:t>标题文字添加</a:t>
            </a:r>
          </a:p>
        </p:txBody>
      </p:sp>
      <p:sp>
        <p:nvSpPr>
          <p:cNvPr id="91" name="Rectangle 1"/>
          <p:cNvSpPr/>
          <p:nvPr/>
        </p:nvSpPr>
        <p:spPr>
          <a:xfrm>
            <a:off x="338307" y="1256400"/>
            <a:ext cx="11301758" cy="5375189"/>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94" name="矩形 93"/>
          <p:cNvSpPr/>
          <p:nvPr/>
        </p:nvSpPr>
        <p:spPr>
          <a:xfrm>
            <a:off x="338307" y="1227697"/>
            <a:ext cx="11484731" cy="600164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200000"/>
              </a:lnSpc>
              <a:buFont typeface="Wingdings" panose="05000000000000000000" pitchFamily="2" charset="2"/>
              <a:buChar char="ü"/>
              <a:defRPr/>
            </a:pPr>
            <a:r>
              <a:rPr lang="zh-TW" altLang="en-US" sz="2400" b="1" dirty="0">
                <a:solidFill>
                  <a:srgbClr val="FF0000"/>
                </a:solidFill>
                <a:latin typeface="微软雅黑"/>
                <a:ea typeface="微软雅黑"/>
                <a:sym typeface="+mn-ea"/>
              </a:rPr>
              <a:t>很丟臉  </a:t>
            </a:r>
            <a:r>
              <a:rPr lang="zh-TW" altLang="en-US" sz="2400" dirty="0"/>
              <a:t> 「這件事讓別人知道，我很難為情」</a:t>
            </a:r>
            <a:endParaRPr lang="en-US" altLang="zh-TW" sz="2400" dirty="0">
              <a:sym typeface="+mn-ea"/>
            </a:endParaRPr>
          </a:p>
          <a:p>
            <a:pPr marL="342900" indent="-342900">
              <a:lnSpc>
                <a:spcPct val="200000"/>
              </a:lnSpc>
              <a:buFont typeface="Wingdings" panose="05000000000000000000" pitchFamily="2" charset="2"/>
              <a:buChar char="ü"/>
              <a:defRPr/>
            </a:pPr>
            <a:r>
              <a:rPr lang="zh-TW" altLang="en-US" sz="2400" b="1" dirty="0">
                <a:solidFill>
                  <a:srgbClr val="FF0000"/>
                </a:solidFill>
                <a:latin typeface="微软雅黑"/>
                <a:ea typeface="微软雅黑"/>
                <a:sym typeface="+mn-ea"/>
              </a:rPr>
              <a:t>怕被罵   </a:t>
            </a:r>
            <a:r>
              <a:rPr lang="en-US" altLang="zh-CN" sz="2400" b="1" dirty="0">
                <a:solidFill>
                  <a:prstClr val="black">
                    <a:lumMod val="75000"/>
                    <a:lumOff val="25000"/>
                  </a:prstClr>
                </a:solidFill>
                <a:latin typeface="微软雅黑"/>
                <a:sym typeface="+mn-ea"/>
              </a:rPr>
              <a:t> </a:t>
            </a:r>
            <a:r>
              <a:rPr lang="zh-TW" altLang="en-US" sz="2400" dirty="0">
                <a:sym typeface="+mn-ea"/>
              </a:rPr>
              <a:t>「我平常就不乖，別人一定會認為我在說謊」</a:t>
            </a:r>
            <a:endParaRPr lang="en-US" altLang="zh-TW" sz="2400" dirty="0">
              <a:sym typeface="+mn-ea"/>
            </a:endParaRPr>
          </a:p>
          <a:p>
            <a:pPr marL="342900" indent="-342900">
              <a:lnSpc>
                <a:spcPct val="200000"/>
              </a:lnSpc>
              <a:buFont typeface="Wingdings" panose="05000000000000000000" pitchFamily="2" charset="2"/>
              <a:buChar char="ü"/>
              <a:defRPr/>
            </a:pPr>
            <a:r>
              <a:rPr lang="zh-TW" altLang="en-US" sz="2400" b="1" dirty="0">
                <a:solidFill>
                  <a:srgbClr val="FF0000"/>
                </a:solidFill>
                <a:latin typeface="微软雅黑"/>
                <a:ea typeface="微软雅黑"/>
                <a:sym typeface="+mn-ea"/>
              </a:rPr>
              <a:t>自責  </a:t>
            </a:r>
            <a:r>
              <a:rPr lang="zh-TW" altLang="en-US" sz="2400" dirty="0"/>
              <a:t>「都是我願意跟他</a:t>
            </a:r>
            <a:r>
              <a:rPr lang="en-US" altLang="zh-TW" sz="2400" dirty="0"/>
              <a:t>/</a:t>
            </a:r>
            <a:r>
              <a:rPr lang="zh-TW" altLang="en-US" sz="2400" dirty="0"/>
              <a:t>她出去、是我自己傳照片給她的</a:t>
            </a:r>
            <a:r>
              <a:rPr lang="en-US" altLang="zh-TW" sz="2400" dirty="0"/>
              <a:t>……</a:t>
            </a:r>
            <a:r>
              <a:rPr lang="zh-TW" altLang="en-US" sz="2400" dirty="0"/>
              <a:t>是我的錯」</a:t>
            </a:r>
            <a:endParaRPr lang="en-US" altLang="zh-TW" sz="2400" b="1" dirty="0">
              <a:solidFill>
                <a:srgbClr val="FF0000"/>
              </a:solidFill>
              <a:latin typeface="微软雅黑"/>
              <a:ea typeface="微软雅黑"/>
              <a:sym typeface="+mn-ea"/>
            </a:endParaRPr>
          </a:p>
          <a:p>
            <a:pPr marL="342900" indent="-342900">
              <a:lnSpc>
                <a:spcPct val="200000"/>
              </a:lnSpc>
              <a:buFont typeface="Wingdings" panose="05000000000000000000" pitchFamily="2" charset="2"/>
              <a:buChar char="ü"/>
              <a:defRPr/>
            </a:pPr>
            <a:r>
              <a:rPr lang="zh-TW" altLang="en-US" sz="2400" b="1" dirty="0">
                <a:solidFill>
                  <a:srgbClr val="FF0000"/>
                </a:solidFill>
                <a:latin typeface="微软雅黑"/>
                <a:ea typeface="微软雅黑"/>
                <a:sym typeface="+mn-ea"/>
              </a:rPr>
              <a:t>被威脅  </a:t>
            </a:r>
            <a:r>
              <a:rPr lang="zh-TW" altLang="en-US" sz="2400" dirty="0"/>
              <a:t>「如果我說了，他會殺我全家」</a:t>
            </a:r>
            <a:endParaRPr lang="en-US" altLang="zh-TW" sz="2400" b="1" dirty="0">
              <a:solidFill>
                <a:srgbClr val="FF0000"/>
              </a:solidFill>
              <a:latin typeface="微软雅黑"/>
              <a:ea typeface="微软雅黑"/>
              <a:sym typeface="+mn-ea"/>
            </a:endParaRPr>
          </a:p>
          <a:p>
            <a:pPr marL="342900" indent="-342900">
              <a:lnSpc>
                <a:spcPct val="200000"/>
              </a:lnSpc>
              <a:buFont typeface="Wingdings" panose="05000000000000000000" pitchFamily="2" charset="2"/>
              <a:buChar char="ü"/>
              <a:defRPr/>
            </a:pPr>
            <a:r>
              <a:rPr lang="zh-TW" altLang="en-US" sz="2400" b="1" dirty="0">
                <a:solidFill>
                  <a:srgbClr val="FF0000"/>
                </a:solidFill>
                <a:latin typeface="微软雅黑"/>
                <a:ea typeface="微软雅黑"/>
                <a:sym typeface="+mn-ea"/>
              </a:rPr>
              <a:t>保護非施虐一方</a:t>
            </a:r>
            <a:r>
              <a:rPr lang="en-US" altLang="zh-TW" sz="2400" b="1" dirty="0">
                <a:solidFill>
                  <a:srgbClr val="FF0000"/>
                </a:solidFill>
                <a:latin typeface="微软雅黑"/>
                <a:ea typeface="微软雅黑"/>
                <a:sym typeface="+mn-ea"/>
              </a:rPr>
              <a:t>/</a:t>
            </a:r>
            <a:r>
              <a:rPr lang="zh-TW" altLang="en-US" sz="2400" b="1" dirty="0">
                <a:solidFill>
                  <a:srgbClr val="FF0000"/>
                </a:solidFill>
                <a:latin typeface="微软雅黑"/>
                <a:ea typeface="微软雅黑"/>
                <a:sym typeface="+mn-ea"/>
              </a:rPr>
              <a:t>施虐者 </a:t>
            </a:r>
            <a:r>
              <a:rPr lang="zh-TW" altLang="en-US" sz="2400" dirty="0"/>
              <a:t>「媽媽知道之後一定會打擊很大」</a:t>
            </a:r>
            <a:endParaRPr lang="en-US" altLang="zh-TW" sz="2400" dirty="0">
              <a:sym typeface="+mn-ea"/>
            </a:endParaRPr>
          </a:p>
          <a:p>
            <a:pPr marL="342900" indent="-342900">
              <a:lnSpc>
                <a:spcPct val="200000"/>
              </a:lnSpc>
              <a:buFont typeface="Wingdings" panose="05000000000000000000" pitchFamily="2" charset="2"/>
              <a:buChar char="ü"/>
              <a:defRPr/>
            </a:pPr>
            <a:r>
              <a:rPr lang="zh-TW" altLang="en-US" sz="2400" b="1" dirty="0">
                <a:solidFill>
                  <a:srgbClr val="FF0000"/>
                </a:solidFill>
                <a:latin typeface="微软雅黑"/>
                <a:ea typeface="微软雅黑"/>
                <a:sym typeface="+mn-ea"/>
              </a:rPr>
              <a:t>表達、認知能力不足</a:t>
            </a:r>
            <a:r>
              <a:rPr lang="zh-TW" altLang="en-US" sz="2400" b="1" dirty="0">
                <a:sym typeface="+mn-ea"/>
              </a:rPr>
              <a:t>   </a:t>
            </a:r>
            <a:r>
              <a:rPr lang="zh-TW" altLang="en-US" sz="2400" dirty="0"/>
              <a:t>「身心障礙者、嬰  幼兒」、「不覺得被剝削」</a:t>
            </a:r>
            <a:endParaRPr lang="en-US" altLang="zh-TW" sz="2400" dirty="0">
              <a:sym typeface="+mn-ea"/>
            </a:endParaRPr>
          </a:p>
          <a:p>
            <a:pPr marL="342900" indent="-342900">
              <a:lnSpc>
                <a:spcPct val="200000"/>
              </a:lnSpc>
              <a:buFont typeface="Wingdings" panose="05000000000000000000" pitchFamily="2" charset="2"/>
              <a:buChar char="ü"/>
              <a:defRPr/>
            </a:pPr>
            <a:endParaRPr lang="en-US" altLang="zh-TW" sz="2400" dirty="0">
              <a:sym typeface="+mn-ea"/>
            </a:endParaRPr>
          </a:p>
          <a:p>
            <a:pPr marL="342900" indent="-342900">
              <a:lnSpc>
                <a:spcPct val="200000"/>
              </a:lnSpc>
              <a:buFont typeface="Wingdings" panose="05000000000000000000" pitchFamily="2" charset="2"/>
              <a:buChar char="ü"/>
              <a:defRPr/>
            </a:pPr>
            <a:endParaRPr lang="en-US" altLang="zh-TW" sz="2400" b="1" dirty="0">
              <a:solidFill>
                <a:srgbClr val="FF0000"/>
              </a:solidFill>
              <a:latin typeface="微软雅黑"/>
              <a:ea typeface="微软雅黑"/>
              <a:sym typeface="+mn-ea"/>
            </a:endParaRPr>
          </a:p>
        </p:txBody>
      </p:sp>
      <p:pic>
        <p:nvPicPr>
          <p:cNvPr id="8" name="图片 1" descr="662be47b2c26740c136063d9dfacfa92"/>
          <p:cNvPicPr>
            <a:picLocks noChangeAspect="1"/>
          </p:cNvPicPr>
          <p:nvPr/>
        </p:nvPicPr>
        <p:blipFill>
          <a:blip r:embed="rId5"/>
          <a:srcRect l="15950" t="9054" r="14218" b="7763"/>
          <a:stretch>
            <a:fillRect/>
          </a:stretch>
        </p:blipFill>
        <p:spPr>
          <a:xfrm flipH="1">
            <a:off x="9802495" y="292100"/>
            <a:ext cx="2389505" cy="2846705"/>
          </a:xfrm>
          <a:prstGeom prst="rect">
            <a:avLst/>
          </a:prstGeom>
        </p:spPr>
      </p:pic>
      <p:pic>
        <p:nvPicPr>
          <p:cNvPr id="9" name="图片 2" descr="8f1bd7faf8424cd22e4c01816fd7065e"/>
          <p:cNvPicPr>
            <a:picLocks noChangeAspect="1"/>
          </p:cNvPicPr>
          <p:nvPr/>
        </p:nvPicPr>
        <p:blipFill>
          <a:blip r:embed="rId6"/>
          <a:srcRect l="67417" t="31913" r="3720" b="8339"/>
          <a:stretch>
            <a:fillRect/>
          </a:stretch>
        </p:blipFill>
        <p:spPr>
          <a:xfrm>
            <a:off x="10489234" y="4497133"/>
            <a:ext cx="1518285" cy="2424430"/>
          </a:xfrm>
          <a:prstGeom prst="rect">
            <a:avLst/>
          </a:prstGeom>
        </p:spPr>
      </p:pic>
    </p:spTree>
    <p:extLst>
      <p:ext uri="{BB962C8B-B14F-4D97-AF65-F5344CB8AC3E}">
        <p14:creationId xmlns:p14="http://schemas.microsoft.com/office/powerpoint/2010/main" val="23168421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4"/>
                                        </p:tgtEl>
                                        <p:attrNameLst>
                                          <p:attrName>style.visibility</p:attrName>
                                        </p:attrNameLst>
                                      </p:cBhvr>
                                      <p:to>
                                        <p:strVal val="visible"/>
                                      </p:to>
                                    </p:set>
                                    <p:animEffect transition="in" filter="fade">
                                      <p:cBhvr>
                                        <p:cTn id="14"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9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组合 12"/>
          <p:cNvGrpSpPr/>
          <p:nvPr/>
        </p:nvGrpSpPr>
        <p:grpSpPr>
          <a:xfrm>
            <a:off x="1163243" y="2094975"/>
            <a:ext cx="3670014" cy="2693642"/>
            <a:chOff x="1042322" y="1739901"/>
            <a:chExt cx="4637570" cy="3403790"/>
          </a:xfrm>
        </p:grpSpPr>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b="39445"/>
            <a:stretch/>
          </p:blipFill>
          <p:spPr>
            <a:xfrm>
              <a:off x="1042322" y="1739901"/>
              <a:ext cx="4637570" cy="3403790"/>
            </a:xfrm>
            <a:prstGeom prst="rect">
              <a:avLst/>
            </a:prstGeom>
          </p:spPr>
        </p:pic>
        <p:sp>
          <p:nvSpPr>
            <p:cNvPr id="8" name="文本框 7"/>
            <p:cNvSpPr txBox="1"/>
            <p:nvPr/>
          </p:nvSpPr>
          <p:spPr>
            <a:xfrm>
              <a:off x="2552699" y="2720253"/>
              <a:ext cx="1828800" cy="140010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600" b="1" i="0" u="none" strike="noStrike" kern="1200" cap="none" spc="0" normalizeH="0" baseline="0" noProof="0" dirty="0">
                <a:ln>
                  <a:noFill/>
                </a:ln>
                <a:solidFill>
                  <a:prstClr val="white"/>
                </a:solidFill>
                <a:effectLst/>
                <a:uLnTx/>
                <a:uFillTx/>
                <a:latin typeface="Arial"/>
                <a:ea typeface="微软雅黑"/>
                <a:cs typeface="+mn-cs"/>
              </a:endParaRPr>
            </a:p>
          </p:txBody>
        </p:sp>
      </p:grpSp>
      <p:sp>
        <p:nvSpPr>
          <p:cNvPr id="16" name="文本框 15"/>
          <p:cNvSpPr txBox="1"/>
          <p:nvPr/>
        </p:nvSpPr>
        <p:spPr>
          <a:xfrm>
            <a:off x="5001015" y="2870792"/>
            <a:ext cx="6920594" cy="923330"/>
          </a:xfrm>
          <a:prstGeom prst="rect">
            <a:avLst/>
          </a:prstGeom>
          <a:noFill/>
        </p:spPr>
        <p:txBody>
          <a:bodyPr wrap="square" rtlCol="0">
            <a:spAutoFit/>
            <a:scene3d>
              <a:camera prst="orthographicFront"/>
              <a:lightRig rig="threePt" dir="t"/>
            </a:scene3d>
            <a:sp3d contourW="12700"/>
          </a:bodyPr>
          <a:lstStyle/>
          <a:p>
            <a:pPr lvl="0">
              <a:defRPr/>
            </a:pPr>
            <a:r>
              <a:rPr lang="zh-TW" altLang="en-US" sz="5400" b="1" dirty="0">
                <a:solidFill>
                  <a:srgbClr val="00A99D"/>
                </a:solidFill>
                <a:latin typeface="微软雅黑"/>
              </a:rPr>
              <a:t>斷開鎖鏈 停止剝削</a:t>
            </a:r>
            <a:endParaRPr lang="en-US" altLang="zh-TW" sz="5400" b="1" dirty="0">
              <a:solidFill>
                <a:srgbClr val="00A99D"/>
              </a:solidFill>
              <a:latin typeface="微软雅黑"/>
            </a:endParaRPr>
          </a:p>
        </p:txBody>
      </p:sp>
      <p:grpSp>
        <p:nvGrpSpPr>
          <p:cNvPr id="19" name="组合 18"/>
          <p:cNvGrpSpPr/>
          <p:nvPr/>
        </p:nvGrpSpPr>
        <p:grpSpPr>
          <a:xfrm>
            <a:off x="9722985" y="6139992"/>
            <a:ext cx="1594303" cy="377374"/>
            <a:chOff x="9722985" y="5717714"/>
            <a:chExt cx="1594303" cy="377374"/>
          </a:xfrm>
        </p:grpSpPr>
        <p:grpSp>
          <p:nvGrpSpPr>
            <p:cNvPr id="20" name="组合 19"/>
            <p:cNvGrpSpPr/>
            <p:nvPr/>
          </p:nvGrpSpPr>
          <p:grpSpPr>
            <a:xfrm>
              <a:off x="9722985" y="5717714"/>
              <a:ext cx="1594303" cy="377374"/>
              <a:chOff x="9956800" y="4113202"/>
              <a:chExt cx="2391457" cy="566062"/>
            </a:xfrm>
          </p:grpSpPr>
          <p:sp>
            <p:nvSpPr>
              <p:cNvPr id="24" name="椭圆 23"/>
              <p:cNvSpPr/>
              <p:nvPr/>
            </p:nvSpPr>
            <p:spPr>
              <a:xfrm>
                <a:off x="9956800" y="4113202"/>
                <a:ext cx="566057" cy="566057"/>
              </a:xfrm>
              <a:prstGeom prst="ellipse">
                <a:avLst/>
              </a:prstGeom>
              <a:solidFill>
                <a:srgbClr val="00A9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椭圆 24"/>
              <p:cNvSpPr/>
              <p:nvPr/>
            </p:nvSpPr>
            <p:spPr>
              <a:xfrm>
                <a:off x="10869500" y="4113207"/>
                <a:ext cx="566057" cy="566057"/>
              </a:xfrm>
              <a:prstGeom prst="ellipse">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6" name="椭圆 25"/>
              <p:cNvSpPr/>
              <p:nvPr/>
            </p:nvSpPr>
            <p:spPr>
              <a:xfrm>
                <a:off x="11782200" y="4113207"/>
                <a:ext cx="566057" cy="566057"/>
              </a:xfrm>
              <a:prstGeom prst="ellipse">
                <a:avLst/>
              </a:prstGeom>
              <a:solidFill>
                <a:srgbClr val="FF8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21" name="椭圆 11"/>
            <p:cNvSpPr/>
            <p:nvPr/>
          </p:nvSpPr>
          <p:spPr>
            <a:xfrm>
              <a:off x="9813775" y="5805485"/>
              <a:ext cx="195792" cy="20182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2" name="椭圆 23"/>
            <p:cNvSpPr/>
            <p:nvPr/>
          </p:nvSpPr>
          <p:spPr>
            <a:xfrm>
              <a:off x="10419225" y="5812121"/>
              <a:ext cx="201824" cy="188558"/>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3" name="椭圆 32"/>
            <p:cNvSpPr/>
            <p:nvPr/>
          </p:nvSpPr>
          <p:spPr>
            <a:xfrm>
              <a:off x="11027691" y="5824802"/>
              <a:ext cx="201824" cy="16319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Tree>
    <p:extLst>
      <p:ext uri="{BB962C8B-B14F-4D97-AF65-F5344CB8AC3E}">
        <p14:creationId xmlns:p14="http://schemas.microsoft.com/office/powerpoint/2010/main" val="27270444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s_1"/>
          <p:cNvSpPr txBox="1"/>
          <p:nvPr>
            <p:custDataLst>
              <p:tags r:id="rId1"/>
            </p:custDataLst>
          </p:nvPr>
        </p:nvSpPr>
        <p:spPr>
          <a:xfrm>
            <a:off x="605929" y="1260251"/>
            <a:ext cx="5686921" cy="615553"/>
          </a:xfrm>
          <a:prstGeom prst="rect">
            <a:avLst/>
          </a:prstGeom>
          <a:noFill/>
        </p:spPr>
        <p:txBody>
          <a:bodyPr vert="horz" wrap="square" lIns="0" tIns="0" rIns="0" bIns="0" rtlCol="0" anchor="ctr" anchorCtr="0">
            <a:spAutoFit/>
          </a:bodyPr>
          <a:lstStyle/>
          <a:p>
            <a:pPr algn="ctr"/>
            <a:r>
              <a:rPr lang="zh-TW" altLang="zh-TW" sz="4000" b="1" kern="0" dirty="0">
                <a:latin typeface="+mj-ea"/>
                <a:ea typeface="+mj-ea"/>
                <a:cs typeface="Calibri" panose="020F0502020204030204" pitchFamily="34" charset="0"/>
              </a:rPr>
              <a:t>採取的因應</a:t>
            </a:r>
            <a:r>
              <a:rPr lang="zh-TW" altLang="en-US" sz="4000" b="1" kern="0" dirty="0">
                <a:latin typeface="+mj-ea"/>
                <a:ea typeface="+mj-ea"/>
                <a:cs typeface="Calibri" panose="020F0502020204030204" pitchFamily="34" charset="0"/>
              </a:rPr>
              <a:t>措施</a:t>
            </a:r>
            <a:endParaRPr lang="zh-CN" altLang="en-US" sz="4000" b="1" dirty="0">
              <a:solidFill>
                <a:schemeClr val="accent3">
                  <a:lumMod val="75000"/>
                </a:schemeClr>
              </a:solidFill>
              <a:latin typeface="+mj-ea"/>
              <a:ea typeface="+mj-ea"/>
              <a:sym typeface="Arial" panose="020B0604020202020204" pitchFamily="34" charset="0"/>
            </a:endParaRPr>
          </a:p>
        </p:txBody>
      </p:sp>
      <p:grpSp>
        <p:nvGrpSpPr>
          <p:cNvPr id="3" name="组合 31"/>
          <p:cNvGrpSpPr>
            <a:grpSpLocks/>
          </p:cNvGrpSpPr>
          <p:nvPr/>
        </p:nvGrpSpPr>
        <p:grpSpPr bwMode="auto">
          <a:xfrm>
            <a:off x="1254002" y="2706193"/>
            <a:ext cx="2404535" cy="2931052"/>
            <a:chOff x="693610" y="1038958"/>
            <a:chExt cx="1992240" cy="2900945"/>
          </a:xfrm>
        </p:grpSpPr>
        <p:sp>
          <p:nvSpPr>
            <p:cNvPr id="4" name="圆角矩形 32"/>
            <p:cNvSpPr/>
            <p:nvPr/>
          </p:nvSpPr>
          <p:spPr>
            <a:xfrm>
              <a:off x="886815" y="1038958"/>
              <a:ext cx="1632723" cy="1502119"/>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p>
          </p:txBody>
        </p:sp>
        <p:sp>
          <p:nvSpPr>
            <p:cNvPr id="5" name="任意多边形 33"/>
            <p:cNvSpPr/>
            <p:nvPr/>
          </p:nvSpPr>
          <p:spPr>
            <a:xfrm>
              <a:off x="778084"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solidFill>
                  <a:schemeClr val="bg1"/>
                </a:solidFill>
              </a:endParaRPr>
            </a:p>
          </p:txBody>
        </p:sp>
        <p:sp>
          <p:nvSpPr>
            <p:cNvPr id="6" name="椭圆 34"/>
            <p:cNvSpPr/>
            <p:nvPr/>
          </p:nvSpPr>
          <p:spPr>
            <a:xfrm>
              <a:off x="1402412" y="1648209"/>
              <a:ext cx="601529" cy="600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latin typeface="Impact" panose="020B0806030902050204" pitchFamily="34" charset="0"/>
              </a:endParaRPr>
            </a:p>
          </p:txBody>
        </p:sp>
        <p:sp>
          <p:nvSpPr>
            <p:cNvPr id="7" name="文本框 11"/>
            <p:cNvSpPr txBox="1">
              <a:spLocks noChangeArrowheads="1"/>
            </p:cNvSpPr>
            <p:nvPr/>
          </p:nvSpPr>
          <p:spPr bwMode="auto">
            <a:xfrm>
              <a:off x="1304926" y="1222952"/>
              <a:ext cx="839367" cy="761537"/>
            </a:xfrm>
            <a:prstGeom prst="rect">
              <a:avLst/>
            </a:prstGeom>
            <a:noFill/>
            <a:ln w="9525">
              <a:noFill/>
              <a:miter lim="800000"/>
              <a:headEnd/>
              <a:tailEnd/>
            </a:ln>
          </p:spPr>
          <p:txBody>
            <a:bodyPr lIns="91440" tIns="45720" rIns="91440" bIns="45720">
              <a:spAutoFit/>
            </a:bodyPr>
            <a:lstStyle/>
            <a:p>
              <a:pPr algn="ctr"/>
              <a:r>
                <a:rPr lang="en-US" altLang="zh-HK" sz="4400" dirty="0">
                  <a:solidFill>
                    <a:schemeClr val="bg1"/>
                  </a:solidFill>
                  <a:latin typeface="Impact" pitchFamily="34" charset="0"/>
                  <a:ea typeface="张海山锐谐体2.0-授权联系：Samtype@QQ.com" pitchFamily="2" charset="-122"/>
                </a:rPr>
                <a:t>01</a:t>
              </a:r>
              <a:endParaRPr lang="zh-HK" altLang="en-US" sz="4400" dirty="0">
                <a:solidFill>
                  <a:schemeClr val="bg1"/>
                </a:solidFill>
                <a:latin typeface="Impact" pitchFamily="34" charset="0"/>
                <a:ea typeface="张海山锐谐体2.0-授权联系：Samtype@QQ.com" pitchFamily="2" charset="-122"/>
              </a:endParaRPr>
            </a:p>
          </p:txBody>
        </p:sp>
        <p:sp>
          <p:nvSpPr>
            <p:cNvPr id="8" name="文本框 64"/>
            <p:cNvSpPr txBox="1">
              <a:spLocks noChangeArrowheads="1"/>
            </p:cNvSpPr>
            <p:nvPr/>
          </p:nvSpPr>
          <p:spPr bwMode="auto">
            <a:xfrm>
              <a:off x="693610" y="2463344"/>
              <a:ext cx="1992240" cy="449435"/>
            </a:xfrm>
            <a:prstGeom prst="rect">
              <a:avLst/>
            </a:prstGeom>
            <a:noFill/>
            <a:ln w="9525">
              <a:noFill/>
              <a:miter lim="800000"/>
              <a:headEnd/>
              <a:tailEnd/>
            </a:ln>
          </p:spPr>
          <p:txBody>
            <a:bodyPr wrap="square" lIns="91440" tIns="45720" rIns="91440" bIns="45720">
              <a:spAutoFit/>
            </a:bodyPr>
            <a:lstStyle/>
            <a:p>
              <a:pPr algn="ctr">
                <a:lnSpc>
                  <a:spcPts val="3000"/>
                </a:lnSpc>
              </a:pPr>
              <a:r>
                <a:rPr lang="zh-TW" altLang="zh-TW" sz="2000" kern="0" dirty="0">
                  <a:latin typeface="+mn-ea"/>
                  <a:cs typeface="Calibri" panose="020F0502020204030204" pitchFamily="34" charset="0"/>
                </a:rPr>
                <a:t>保持鎮定</a:t>
              </a:r>
              <a:endParaRPr lang="zh-HK" altLang="en-US" sz="2000" b="1" dirty="0">
                <a:latin typeface="微软雅黑" pitchFamily="34" charset="-122"/>
                <a:ea typeface="微软雅黑" pitchFamily="34" charset="-122"/>
              </a:endParaRPr>
            </a:p>
          </p:txBody>
        </p:sp>
      </p:grpSp>
      <p:grpSp>
        <p:nvGrpSpPr>
          <p:cNvPr id="9" name="组合 38"/>
          <p:cNvGrpSpPr>
            <a:grpSpLocks/>
          </p:cNvGrpSpPr>
          <p:nvPr/>
        </p:nvGrpSpPr>
        <p:grpSpPr bwMode="auto">
          <a:xfrm>
            <a:off x="3754964" y="2706193"/>
            <a:ext cx="2235200" cy="2931052"/>
            <a:chOff x="2690633" y="1038958"/>
            <a:chExt cx="1850186" cy="2900945"/>
          </a:xfrm>
        </p:grpSpPr>
        <p:sp>
          <p:nvSpPr>
            <p:cNvPr id="10" name="圆角矩形 39"/>
            <p:cNvSpPr/>
            <p:nvPr/>
          </p:nvSpPr>
          <p:spPr>
            <a:xfrm>
              <a:off x="2799261" y="1038958"/>
              <a:ext cx="1632929" cy="1502119"/>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p>
          </p:txBody>
        </p:sp>
        <p:sp>
          <p:nvSpPr>
            <p:cNvPr id="11" name="任意多边形 40"/>
            <p:cNvSpPr/>
            <p:nvPr/>
          </p:nvSpPr>
          <p:spPr>
            <a:xfrm>
              <a:off x="2690633"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solidFill>
                  <a:schemeClr val="bg1"/>
                </a:solidFill>
              </a:endParaRPr>
            </a:p>
          </p:txBody>
        </p:sp>
        <p:sp>
          <p:nvSpPr>
            <p:cNvPr id="12" name="椭圆 41"/>
            <p:cNvSpPr/>
            <p:nvPr/>
          </p:nvSpPr>
          <p:spPr>
            <a:xfrm>
              <a:off x="3316121" y="1648209"/>
              <a:ext cx="599208" cy="60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latin typeface="Impact" panose="020B0806030902050204" pitchFamily="34" charset="0"/>
              </a:endParaRPr>
            </a:p>
          </p:txBody>
        </p:sp>
        <p:sp>
          <p:nvSpPr>
            <p:cNvPr id="13" name="文本框 48"/>
            <p:cNvSpPr txBox="1">
              <a:spLocks noChangeArrowheads="1"/>
            </p:cNvSpPr>
            <p:nvPr/>
          </p:nvSpPr>
          <p:spPr bwMode="auto">
            <a:xfrm>
              <a:off x="3185327" y="1222952"/>
              <a:ext cx="894944" cy="761538"/>
            </a:xfrm>
            <a:prstGeom prst="rect">
              <a:avLst/>
            </a:prstGeom>
            <a:noFill/>
            <a:ln w="9525">
              <a:noFill/>
              <a:miter lim="800000"/>
              <a:headEnd/>
              <a:tailEnd/>
            </a:ln>
          </p:spPr>
          <p:txBody>
            <a:bodyPr lIns="91440" tIns="45720" rIns="91440" bIns="45720">
              <a:spAutoFit/>
            </a:bodyPr>
            <a:lstStyle/>
            <a:p>
              <a:pPr algn="ctr"/>
              <a:r>
                <a:rPr lang="en-US" altLang="zh-HK" sz="4400" dirty="0">
                  <a:solidFill>
                    <a:schemeClr val="bg1"/>
                  </a:solidFill>
                  <a:latin typeface="Impact" pitchFamily="34" charset="0"/>
                  <a:ea typeface="张海山锐谐体2.0-授权联系：Samtype@QQ.com" pitchFamily="2" charset="-122"/>
                </a:rPr>
                <a:t>02</a:t>
              </a:r>
              <a:endParaRPr lang="zh-HK" altLang="en-US" sz="4400" dirty="0">
                <a:solidFill>
                  <a:schemeClr val="bg1"/>
                </a:solidFill>
                <a:latin typeface="Impact" pitchFamily="34" charset="0"/>
                <a:ea typeface="张海山锐谐体2.0-授权联系：Samtype@QQ.com" pitchFamily="2" charset="-122"/>
              </a:endParaRPr>
            </a:p>
          </p:txBody>
        </p:sp>
        <p:sp>
          <p:nvSpPr>
            <p:cNvPr id="14" name="文本框 66"/>
            <p:cNvSpPr txBox="1">
              <a:spLocks noChangeArrowheads="1"/>
            </p:cNvSpPr>
            <p:nvPr/>
          </p:nvSpPr>
          <p:spPr bwMode="auto">
            <a:xfrm>
              <a:off x="2854602" y="2528641"/>
              <a:ext cx="1556392" cy="437377"/>
            </a:xfrm>
            <a:prstGeom prst="rect">
              <a:avLst/>
            </a:prstGeom>
            <a:noFill/>
            <a:ln w="9525">
              <a:noFill/>
              <a:miter lim="800000"/>
              <a:headEnd/>
              <a:tailEnd/>
            </a:ln>
          </p:spPr>
          <p:txBody>
            <a:bodyPr wrap="square" lIns="91440" tIns="45720" rIns="91440" bIns="45720">
              <a:spAutoFit/>
            </a:bodyPr>
            <a:lstStyle/>
            <a:p>
              <a:pPr algn="ctr">
                <a:lnSpc>
                  <a:spcPts val="3000"/>
                </a:lnSpc>
              </a:pPr>
              <a:r>
                <a:rPr lang="zh-TW" altLang="zh-TW" sz="2000" kern="0" dirty="0">
                  <a:latin typeface="+mn-ea"/>
                  <a:cs typeface="Calibri" panose="020F0502020204030204" pitchFamily="34" charset="0"/>
                </a:rPr>
                <a:t>保存證據</a:t>
              </a:r>
              <a:endParaRPr lang="zh-TW" altLang="en-US" sz="2000" b="1" dirty="0">
                <a:latin typeface="微软雅黑" pitchFamily="34" charset="-122"/>
                <a:ea typeface="微软雅黑" pitchFamily="34" charset="-122"/>
              </a:endParaRPr>
            </a:p>
          </p:txBody>
        </p:sp>
      </p:grpSp>
      <p:grpSp>
        <p:nvGrpSpPr>
          <p:cNvPr id="15" name="组合 45"/>
          <p:cNvGrpSpPr>
            <a:grpSpLocks/>
          </p:cNvGrpSpPr>
          <p:nvPr/>
        </p:nvGrpSpPr>
        <p:grpSpPr bwMode="auto">
          <a:xfrm>
            <a:off x="6097174" y="2706193"/>
            <a:ext cx="2297526" cy="2931052"/>
            <a:chOff x="4549789" y="1038958"/>
            <a:chExt cx="1903579" cy="2900945"/>
          </a:xfrm>
        </p:grpSpPr>
        <p:sp>
          <p:nvSpPr>
            <p:cNvPr id="16" name="圆角矩形 46"/>
            <p:cNvSpPr/>
            <p:nvPr/>
          </p:nvSpPr>
          <p:spPr>
            <a:xfrm>
              <a:off x="4711913" y="1038958"/>
              <a:ext cx="1632723" cy="1502119"/>
            </a:xfrm>
            <a:prstGeom prst="roundRect">
              <a:avLst>
                <a:gd name="adj" fmla="val 935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p>
          </p:txBody>
        </p:sp>
        <p:sp>
          <p:nvSpPr>
            <p:cNvPr id="17" name="任意多边形 47"/>
            <p:cNvSpPr/>
            <p:nvPr/>
          </p:nvSpPr>
          <p:spPr>
            <a:xfrm>
              <a:off x="4603182"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solidFill>
                  <a:schemeClr val="bg1"/>
                </a:solidFill>
              </a:endParaRPr>
            </a:p>
          </p:txBody>
        </p:sp>
        <p:sp>
          <p:nvSpPr>
            <p:cNvPr id="18" name="椭圆 48"/>
            <p:cNvSpPr/>
            <p:nvPr/>
          </p:nvSpPr>
          <p:spPr>
            <a:xfrm>
              <a:off x="5227510" y="1648209"/>
              <a:ext cx="601529" cy="600497"/>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latin typeface="Impact" panose="020B0806030902050204" pitchFamily="34" charset="0"/>
              </a:endParaRPr>
            </a:p>
          </p:txBody>
        </p:sp>
        <p:sp>
          <p:nvSpPr>
            <p:cNvPr id="19" name="文本框 54"/>
            <p:cNvSpPr txBox="1">
              <a:spLocks noChangeArrowheads="1"/>
            </p:cNvSpPr>
            <p:nvPr/>
          </p:nvSpPr>
          <p:spPr bwMode="auto">
            <a:xfrm>
              <a:off x="5044295" y="1222952"/>
              <a:ext cx="978584" cy="761538"/>
            </a:xfrm>
            <a:prstGeom prst="rect">
              <a:avLst/>
            </a:prstGeom>
            <a:noFill/>
            <a:ln w="9525">
              <a:noFill/>
              <a:miter lim="800000"/>
              <a:headEnd/>
              <a:tailEnd/>
            </a:ln>
          </p:spPr>
          <p:txBody>
            <a:bodyPr lIns="91440" tIns="45720" rIns="91440" bIns="45720">
              <a:spAutoFit/>
            </a:bodyPr>
            <a:lstStyle/>
            <a:p>
              <a:pPr algn="ctr"/>
              <a:r>
                <a:rPr lang="en-US" altLang="zh-HK" sz="4400" dirty="0">
                  <a:solidFill>
                    <a:schemeClr val="bg1"/>
                  </a:solidFill>
                  <a:latin typeface="Impact" pitchFamily="34" charset="0"/>
                  <a:ea typeface="张海山锐谐体2.0-授权联系：Samtype@QQ.com" pitchFamily="2" charset="-122"/>
                </a:rPr>
                <a:t>03</a:t>
              </a:r>
              <a:endParaRPr lang="zh-HK" altLang="en-US" sz="4400" dirty="0">
                <a:solidFill>
                  <a:schemeClr val="bg1"/>
                </a:solidFill>
                <a:latin typeface="Impact" pitchFamily="34" charset="0"/>
                <a:ea typeface="张海山锐谐体2.0-授权联系：Samtype@QQ.com" pitchFamily="2" charset="-122"/>
              </a:endParaRPr>
            </a:p>
          </p:txBody>
        </p:sp>
        <p:sp>
          <p:nvSpPr>
            <p:cNvPr id="20" name="文本框 68"/>
            <p:cNvSpPr txBox="1">
              <a:spLocks noChangeArrowheads="1"/>
            </p:cNvSpPr>
            <p:nvPr/>
          </p:nvSpPr>
          <p:spPr bwMode="auto">
            <a:xfrm>
              <a:off x="4549789" y="2506384"/>
              <a:ext cx="1899288" cy="437377"/>
            </a:xfrm>
            <a:prstGeom prst="rect">
              <a:avLst/>
            </a:prstGeom>
            <a:noFill/>
            <a:ln w="9525">
              <a:noFill/>
              <a:miter lim="800000"/>
              <a:headEnd/>
              <a:tailEnd/>
            </a:ln>
          </p:spPr>
          <p:txBody>
            <a:bodyPr wrap="square" lIns="91440" tIns="45720" rIns="91440" bIns="45720">
              <a:spAutoFit/>
            </a:bodyPr>
            <a:lstStyle/>
            <a:p>
              <a:pPr algn="ctr">
                <a:lnSpc>
                  <a:spcPts val="3000"/>
                </a:lnSpc>
              </a:pPr>
              <a:r>
                <a:rPr lang="zh-TW" altLang="zh-TW" sz="2000" kern="0" dirty="0">
                  <a:solidFill>
                    <a:srgbClr val="000000"/>
                  </a:solidFill>
                  <a:latin typeface="+mn-ea"/>
                  <a:cs typeface="Calibri" panose="020F0502020204030204" pitchFamily="34" charset="0"/>
                </a:rPr>
                <a:t>性影像處理中心</a:t>
              </a:r>
              <a:endParaRPr lang="en-US" altLang="zh-TW" sz="2000" b="1" dirty="0">
                <a:solidFill>
                  <a:schemeClr val="bg1">
                    <a:lumMod val="50000"/>
                  </a:schemeClr>
                </a:solidFill>
                <a:latin typeface="微软雅黑" pitchFamily="34" charset="-122"/>
                <a:ea typeface="微软雅黑" pitchFamily="34" charset="-122"/>
              </a:endParaRPr>
            </a:p>
          </p:txBody>
        </p:sp>
      </p:grpSp>
      <p:grpSp>
        <p:nvGrpSpPr>
          <p:cNvPr id="21" name="组合 52"/>
          <p:cNvGrpSpPr>
            <a:grpSpLocks/>
          </p:cNvGrpSpPr>
          <p:nvPr/>
        </p:nvGrpSpPr>
        <p:grpSpPr bwMode="auto">
          <a:xfrm>
            <a:off x="8520755" y="2706194"/>
            <a:ext cx="2423579" cy="2931052"/>
            <a:chOff x="6478155" y="1038958"/>
            <a:chExt cx="2006117" cy="2900945"/>
          </a:xfrm>
        </p:grpSpPr>
        <p:sp>
          <p:nvSpPr>
            <p:cNvPr id="22" name="圆角矩形 53"/>
            <p:cNvSpPr/>
            <p:nvPr/>
          </p:nvSpPr>
          <p:spPr>
            <a:xfrm>
              <a:off x="6624359" y="1038958"/>
              <a:ext cx="1632929" cy="1502119"/>
            </a:xfrm>
            <a:prstGeom prst="roundRect">
              <a:avLst>
                <a:gd name="adj" fmla="val 93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p>
          </p:txBody>
        </p:sp>
        <p:sp>
          <p:nvSpPr>
            <p:cNvPr id="23" name="任意多边形 54"/>
            <p:cNvSpPr/>
            <p:nvPr/>
          </p:nvSpPr>
          <p:spPr>
            <a:xfrm>
              <a:off x="6515731"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solidFill>
                  <a:schemeClr val="bg1"/>
                </a:solidFill>
              </a:endParaRPr>
            </a:p>
          </p:txBody>
        </p:sp>
        <p:sp>
          <p:nvSpPr>
            <p:cNvPr id="24" name="椭圆 55"/>
            <p:cNvSpPr/>
            <p:nvPr/>
          </p:nvSpPr>
          <p:spPr>
            <a:xfrm>
              <a:off x="7141219" y="1648209"/>
              <a:ext cx="599208" cy="6004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zh-HK" altLang="en-US" sz="2400" noProof="1">
                <a:latin typeface="Impact" panose="020B0806030902050204" pitchFamily="34" charset="0"/>
              </a:endParaRPr>
            </a:p>
          </p:txBody>
        </p:sp>
        <p:sp>
          <p:nvSpPr>
            <p:cNvPr id="25" name="文本框 60"/>
            <p:cNvSpPr txBox="1">
              <a:spLocks noChangeArrowheads="1"/>
            </p:cNvSpPr>
            <p:nvPr/>
          </p:nvSpPr>
          <p:spPr bwMode="auto">
            <a:xfrm>
              <a:off x="6988992" y="1222952"/>
              <a:ext cx="876275" cy="761537"/>
            </a:xfrm>
            <a:prstGeom prst="rect">
              <a:avLst/>
            </a:prstGeom>
            <a:noFill/>
            <a:ln w="9525">
              <a:noFill/>
              <a:miter lim="800000"/>
              <a:headEnd/>
              <a:tailEnd/>
            </a:ln>
          </p:spPr>
          <p:txBody>
            <a:bodyPr lIns="91440" tIns="45720" rIns="91440" bIns="45720">
              <a:spAutoFit/>
            </a:bodyPr>
            <a:lstStyle/>
            <a:p>
              <a:pPr algn="ctr"/>
              <a:r>
                <a:rPr lang="en-US" altLang="zh-HK" sz="4400" dirty="0">
                  <a:solidFill>
                    <a:schemeClr val="bg1"/>
                  </a:solidFill>
                  <a:latin typeface="Impact" pitchFamily="34" charset="0"/>
                  <a:ea typeface="张海山锐谐体2.0-授权联系：Samtype@QQ.com" pitchFamily="2" charset="-122"/>
                </a:rPr>
                <a:t>04</a:t>
              </a:r>
              <a:endParaRPr lang="zh-HK" altLang="en-US" sz="4400" dirty="0">
                <a:solidFill>
                  <a:schemeClr val="bg1"/>
                </a:solidFill>
                <a:latin typeface="Impact" pitchFamily="34" charset="0"/>
                <a:ea typeface="张海山锐谐体2.0-授权联系：Samtype@QQ.com" pitchFamily="2" charset="-122"/>
              </a:endParaRPr>
            </a:p>
          </p:txBody>
        </p:sp>
        <p:sp>
          <p:nvSpPr>
            <p:cNvPr id="26" name="文本框 70"/>
            <p:cNvSpPr txBox="1">
              <a:spLocks noChangeArrowheads="1"/>
            </p:cNvSpPr>
            <p:nvPr/>
          </p:nvSpPr>
          <p:spPr bwMode="auto">
            <a:xfrm>
              <a:off x="6478155" y="2528640"/>
              <a:ext cx="2006117" cy="437377"/>
            </a:xfrm>
            <a:prstGeom prst="rect">
              <a:avLst/>
            </a:prstGeom>
            <a:noFill/>
            <a:ln w="9525">
              <a:noFill/>
              <a:miter lim="800000"/>
              <a:headEnd/>
              <a:tailEnd/>
            </a:ln>
          </p:spPr>
          <p:txBody>
            <a:bodyPr wrap="square" lIns="91440" tIns="45720" rIns="91440" bIns="45720">
              <a:spAutoFit/>
            </a:bodyPr>
            <a:lstStyle/>
            <a:p>
              <a:pPr algn="ctr">
                <a:lnSpc>
                  <a:spcPts val="3000"/>
                </a:lnSpc>
              </a:pPr>
              <a:r>
                <a:rPr lang="zh-TW" altLang="en-US" sz="2000" dirty="0">
                  <a:latin typeface="+mn-ea"/>
                </a:rPr>
                <a:t>應告知父母、老師</a:t>
              </a:r>
              <a:endParaRPr lang="zh-HK" altLang="en-US" sz="2000" b="1" dirty="0">
                <a:latin typeface="微软雅黑" pitchFamily="34" charset="-122"/>
                <a:ea typeface="微软雅黑" pitchFamily="34" charset="-122"/>
              </a:endParaRPr>
            </a:p>
          </p:txBody>
        </p:sp>
      </p:grpSp>
      <p:sp>
        <p:nvSpPr>
          <p:cNvPr id="28" name="投影片編號版面配置區 27"/>
          <p:cNvSpPr>
            <a:spLocks noGrp="1"/>
          </p:cNvSpPr>
          <p:nvPr>
            <p:ph type="sldNum" sz="quarter" idx="12"/>
          </p:nvPr>
        </p:nvSpPr>
        <p:spPr/>
        <p:txBody>
          <a:bodyPr/>
          <a:lstStyle/>
          <a:p>
            <a:pPr>
              <a:defRPr/>
            </a:pPr>
            <a:fld id="{CCE584FB-8213-408C-973A-0BFE315A5B2C}" type="slidenum">
              <a:rPr lang="zh-CN" altLang="en-US" smtClean="0"/>
              <a:pPr>
                <a:defRPr/>
              </a:pPr>
              <a:t>22</a:t>
            </a:fld>
            <a:endParaRPr lang="zh-CN" altLang="en-US" dirty="0"/>
          </a:p>
        </p:txBody>
      </p:sp>
    </p:spTree>
    <p:extLst>
      <p:ext uri="{BB962C8B-B14F-4D97-AF65-F5344CB8AC3E}">
        <p14:creationId xmlns:p14="http://schemas.microsoft.com/office/powerpoint/2010/main" val="754084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75005534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a:extLst>
              <a:ext uri="{FF2B5EF4-FFF2-40B4-BE49-F238E27FC236}">
                <a16:creationId xmlns:a16="http://schemas.microsoft.com/office/drawing/2014/main" id="{09560EBE-6D86-4233-A697-262023BB5369}"/>
              </a:ext>
            </a:extLst>
          </p:cNvPr>
          <p:cNvGrpSpPr/>
          <p:nvPr/>
        </p:nvGrpSpPr>
        <p:grpSpPr>
          <a:xfrm>
            <a:off x="643290" y="2094975"/>
            <a:ext cx="3670014" cy="2693642"/>
            <a:chOff x="1042322" y="1739901"/>
            <a:chExt cx="4637570" cy="3403790"/>
          </a:xfrm>
        </p:grpSpPr>
        <p:pic>
          <p:nvPicPr>
            <p:cNvPr id="3" name="图片 1">
              <a:extLst>
                <a:ext uri="{FF2B5EF4-FFF2-40B4-BE49-F238E27FC236}">
                  <a16:creationId xmlns:a16="http://schemas.microsoft.com/office/drawing/2014/main" id="{62FCEA19-7E0C-404C-8831-0F97DDA7A0C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9445"/>
            <a:stretch/>
          </p:blipFill>
          <p:spPr>
            <a:xfrm>
              <a:off x="1042322" y="1739901"/>
              <a:ext cx="4637570" cy="3403790"/>
            </a:xfrm>
            <a:prstGeom prst="rect">
              <a:avLst/>
            </a:prstGeom>
          </p:spPr>
        </p:pic>
        <p:sp>
          <p:nvSpPr>
            <p:cNvPr id="4" name="文本框 7">
              <a:extLst>
                <a:ext uri="{FF2B5EF4-FFF2-40B4-BE49-F238E27FC236}">
                  <a16:creationId xmlns:a16="http://schemas.microsoft.com/office/drawing/2014/main" id="{50C7C6DC-B842-48CB-9BC5-EE0F1EFB8400}"/>
                </a:ext>
              </a:extLst>
            </p:cNvPr>
            <p:cNvSpPr txBox="1"/>
            <p:nvPr/>
          </p:nvSpPr>
          <p:spPr>
            <a:xfrm>
              <a:off x="2552699" y="2720253"/>
              <a:ext cx="1828800" cy="140010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600" b="1" i="0" u="none" strike="noStrike" kern="1200" cap="none" spc="0" normalizeH="0" baseline="0" noProof="0" dirty="0">
                <a:ln>
                  <a:noFill/>
                </a:ln>
                <a:solidFill>
                  <a:prstClr val="white"/>
                </a:solidFill>
                <a:effectLst/>
                <a:uLnTx/>
                <a:uFillTx/>
                <a:latin typeface="Arial"/>
                <a:ea typeface="微软雅黑"/>
                <a:cs typeface="+mn-cs"/>
              </a:endParaRPr>
            </a:p>
          </p:txBody>
        </p:sp>
      </p:grpSp>
      <p:sp>
        <p:nvSpPr>
          <p:cNvPr id="14" name="矩形 13">
            <a:extLst>
              <a:ext uri="{FF2B5EF4-FFF2-40B4-BE49-F238E27FC236}">
                <a16:creationId xmlns:a16="http://schemas.microsoft.com/office/drawing/2014/main" id="{0D28F03C-8E7E-413B-AE4C-196FAA939643}"/>
              </a:ext>
            </a:extLst>
          </p:cNvPr>
          <p:cNvSpPr/>
          <p:nvPr/>
        </p:nvSpPr>
        <p:spPr>
          <a:xfrm>
            <a:off x="4924540" y="3244334"/>
            <a:ext cx="5428909" cy="1323439"/>
          </a:xfrm>
          <a:prstGeom prst="rect">
            <a:avLst/>
          </a:prstGeom>
        </p:spPr>
        <p:txBody>
          <a:bodyPr wrap="square">
            <a:spAutoFit/>
          </a:bodyPr>
          <a:lstStyle/>
          <a:p>
            <a:pPr marL="274320" indent="-274320">
              <a:spcAft>
                <a:spcPts val="0"/>
              </a:spcAft>
              <a:defRPr/>
            </a:pPr>
            <a:r>
              <a:rPr lang="zh-TW" altLang="en-US" sz="8000" b="1" dirty="0">
                <a:latin typeface="+mn-ea"/>
              </a:rPr>
              <a:t>問題討論</a:t>
            </a:r>
            <a:endParaRPr lang="en-US" altLang="zh-TW" sz="8000" b="1" dirty="0">
              <a:latin typeface="+mn-ea"/>
            </a:endParaRPr>
          </a:p>
        </p:txBody>
      </p:sp>
    </p:spTree>
    <p:extLst>
      <p:ext uri="{BB962C8B-B14F-4D97-AF65-F5344CB8AC3E}">
        <p14:creationId xmlns:p14="http://schemas.microsoft.com/office/powerpoint/2010/main" val="172426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9722985" y="6139992"/>
            <a:ext cx="1594303" cy="377374"/>
            <a:chOff x="9722985" y="5717714"/>
            <a:chExt cx="1594303" cy="377374"/>
          </a:xfrm>
        </p:grpSpPr>
        <p:grpSp>
          <p:nvGrpSpPr>
            <p:cNvPr id="20" name="组合 19"/>
            <p:cNvGrpSpPr/>
            <p:nvPr/>
          </p:nvGrpSpPr>
          <p:grpSpPr>
            <a:xfrm>
              <a:off x="9722985" y="5717714"/>
              <a:ext cx="1594303" cy="377374"/>
              <a:chOff x="9956800" y="4113202"/>
              <a:chExt cx="2391457" cy="566062"/>
            </a:xfrm>
          </p:grpSpPr>
          <p:sp>
            <p:nvSpPr>
              <p:cNvPr id="24" name="椭圆 23"/>
              <p:cNvSpPr/>
              <p:nvPr/>
            </p:nvSpPr>
            <p:spPr>
              <a:xfrm>
                <a:off x="9956800" y="4113202"/>
                <a:ext cx="566057" cy="566057"/>
              </a:xfrm>
              <a:prstGeom prst="ellipse">
                <a:avLst/>
              </a:prstGeom>
              <a:solidFill>
                <a:srgbClr val="00A9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椭圆 24"/>
              <p:cNvSpPr/>
              <p:nvPr/>
            </p:nvSpPr>
            <p:spPr>
              <a:xfrm>
                <a:off x="10869500" y="4113207"/>
                <a:ext cx="566057" cy="566057"/>
              </a:xfrm>
              <a:prstGeom prst="ellipse">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6" name="椭圆 25"/>
              <p:cNvSpPr/>
              <p:nvPr/>
            </p:nvSpPr>
            <p:spPr>
              <a:xfrm>
                <a:off x="11782200" y="4113207"/>
                <a:ext cx="566057" cy="566057"/>
              </a:xfrm>
              <a:prstGeom prst="ellipse">
                <a:avLst/>
              </a:prstGeom>
              <a:solidFill>
                <a:srgbClr val="FF8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21" name="椭圆 11"/>
            <p:cNvSpPr/>
            <p:nvPr/>
          </p:nvSpPr>
          <p:spPr>
            <a:xfrm>
              <a:off x="9813775" y="5805485"/>
              <a:ext cx="195792" cy="20182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2" name="椭圆 23"/>
            <p:cNvSpPr/>
            <p:nvPr/>
          </p:nvSpPr>
          <p:spPr>
            <a:xfrm>
              <a:off x="10419225" y="5812121"/>
              <a:ext cx="201824" cy="188558"/>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3" name="椭圆 32"/>
            <p:cNvSpPr/>
            <p:nvPr/>
          </p:nvSpPr>
          <p:spPr>
            <a:xfrm>
              <a:off x="11027691" y="5824802"/>
              <a:ext cx="201824" cy="16319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338" y="648275"/>
            <a:ext cx="2779749" cy="3135055"/>
          </a:xfrm>
          <a:prstGeom prst="rect">
            <a:avLst/>
          </a:prstGeom>
        </p:spPr>
      </p:pic>
      <p:sp>
        <p:nvSpPr>
          <p:cNvPr id="4" name="文字方塊 3"/>
          <p:cNvSpPr txBox="1"/>
          <p:nvPr/>
        </p:nvSpPr>
        <p:spPr>
          <a:xfrm>
            <a:off x="4366554" y="1135379"/>
            <a:ext cx="7086893" cy="923330"/>
          </a:xfrm>
          <a:prstGeom prst="rect">
            <a:avLst/>
          </a:prstGeom>
          <a:noFill/>
        </p:spPr>
        <p:txBody>
          <a:bodyPr wrap="square" rtlCol="0">
            <a:spAutoFit/>
          </a:bodyPr>
          <a:lstStyle/>
          <a:p>
            <a:pPr marL="285750" indent="-285750">
              <a:buFont typeface="Arial" panose="020B0604020202020204" pitchFamily="34" charset="0"/>
              <a:buChar char="•"/>
            </a:pPr>
            <a:r>
              <a:rPr lang="en-US" altLang="zh-TW" b="1" dirty="0">
                <a:effectLst>
                  <a:outerShdw blurRad="38100" dist="38100" dir="2700000" algn="tl">
                    <a:srgbClr val="000000">
                      <a:alpha val="43137"/>
                    </a:srgbClr>
                  </a:outerShdw>
                </a:effectLst>
              </a:rPr>
              <a:t>16</a:t>
            </a:r>
            <a:r>
              <a:rPr lang="zh-TW" altLang="en-US" b="1" dirty="0">
                <a:effectLst>
                  <a:outerShdw blurRad="38100" dist="38100" dir="2700000" algn="tl">
                    <a:srgbClr val="000000">
                      <a:alpha val="43137"/>
                    </a:srgbClr>
                  </a:outerShdw>
                </a:effectLst>
              </a:rPr>
              <a:t>歲的小美與</a:t>
            </a:r>
            <a:r>
              <a:rPr lang="en-US" altLang="zh-TW" b="1" dirty="0">
                <a:effectLst>
                  <a:outerShdw blurRad="38100" dist="38100" dir="2700000" algn="tl">
                    <a:srgbClr val="000000">
                      <a:alpha val="43137"/>
                    </a:srgbClr>
                  </a:outerShdw>
                </a:effectLst>
              </a:rPr>
              <a:t>15</a:t>
            </a:r>
            <a:r>
              <a:rPr lang="zh-TW" altLang="en-US" b="1" dirty="0">
                <a:effectLst>
                  <a:outerShdw blurRad="38100" dist="38100" dir="2700000" algn="tl">
                    <a:srgbClr val="000000">
                      <a:alpha val="43137"/>
                    </a:srgbClr>
                  </a:outerShdw>
                </a:effectLst>
              </a:rPr>
              <a:t>歲的小明交往中，小美一時性起將裸照傳給小明看，小明是個很保護小美的男朋友，因此謹慎地將照片存在手機內，某天小明的同學看到他手機內的裸照，並將照片外流到群組</a:t>
            </a:r>
            <a:r>
              <a:rPr lang="en-US" altLang="zh-TW" b="1" dirty="0">
                <a:effectLst>
                  <a:outerShdw blurRad="38100" dist="38100" dir="2700000" algn="tl">
                    <a:srgbClr val="000000">
                      <a:alpha val="43137"/>
                    </a:srgbClr>
                  </a:outerShdw>
                </a:effectLst>
              </a:rPr>
              <a:t>..</a:t>
            </a:r>
            <a:r>
              <a:rPr lang="zh-TW" altLang="en-US" dirty="0"/>
              <a:t>。</a:t>
            </a:r>
          </a:p>
        </p:txBody>
      </p:sp>
      <p:sp>
        <p:nvSpPr>
          <p:cNvPr id="14" name="文字方塊 13"/>
          <p:cNvSpPr txBox="1"/>
          <p:nvPr/>
        </p:nvSpPr>
        <p:spPr>
          <a:xfrm>
            <a:off x="2795661" y="2717995"/>
            <a:ext cx="7086893" cy="923330"/>
          </a:xfrm>
          <a:prstGeom prst="rect">
            <a:avLst/>
          </a:prstGeom>
          <a:noFill/>
        </p:spPr>
        <p:txBody>
          <a:bodyPr wrap="square" rtlCol="0">
            <a:spAutoFit/>
          </a:bodyPr>
          <a:lstStyle/>
          <a:p>
            <a:pPr marL="285750" indent="-285750">
              <a:buFont typeface="Arial" panose="020B0604020202020204" pitchFamily="34" charset="0"/>
              <a:buChar char="•"/>
            </a:pPr>
            <a:r>
              <a:rPr lang="en-US" altLang="zh-TW" b="1" dirty="0">
                <a:effectLst>
                  <a:outerShdw blurRad="38100" dist="38100" dir="2700000" algn="tl">
                    <a:srgbClr val="000000">
                      <a:alpha val="43137"/>
                    </a:srgbClr>
                  </a:outerShdw>
                </a:effectLst>
              </a:rPr>
              <a:t>16</a:t>
            </a:r>
            <a:r>
              <a:rPr lang="zh-TW" altLang="en-US" b="1" dirty="0">
                <a:effectLst>
                  <a:outerShdw blurRad="38100" dist="38100" dir="2700000" algn="tl">
                    <a:srgbClr val="000000">
                      <a:alpha val="43137"/>
                    </a:srgbClr>
                  </a:outerShdw>
                </a:effectLst>
              </a:rPr>
              <a:t>歲的小美為了成為網美，請好閨蜜同班同學小華幫忙拍攝小美的大尺碼照</a:t>
            </a:r>
            <a:r>
              <a:rPr lang="en-US" altLang="zh-TW" b="1" dirty="0">
                <a:effectLst>
                  <a:outerShdw blurRad="38100" dist="38100" dir="2700000" algn="tl">
                    <a:srgbClr val="000000">
                      <a:alpha val="43137"/>
                    </a:srgbClr>
                  </a:outerShdw>
                </a:effectLst>
              </a:rPr>
              <a:t>(</a:t>
            </a:r>
            <a:r>
              <a:rPr lang="zh-TW" altLang="en-US" b="1" dirty="0">
                <a:effectLst>
                  <a:outerShdw blurRad="38100" dist="38100" dir="2700000" algn="tl">
                    <a:srgbClr val="000000">
                      <a:alpha val="43137"/>
                    </a:srgbClr>
                  </a:outerShdw>
                </a:effectLst>
              </a:rPr>
              <a:t>露點</a:t>
            </a:r>
            <a:r>
              <a:rPr lang="en-US" altLang="zh-TW" b="1" dirty="0">
                <a:effectLst>
                  <a:outerShdw blurRad="38100" dist="38100" dir="2700000" algn="tl">
                    <a:srgbClr val="000000">
                      <a:alpha val="43137"/>
                    </a:srgbClr>
                  </a:outerShdw>
                </a:effectLst>
              </a:rPr>
              <a:t>)</a:t>
            </a:r>
            <a:r>
              <a:rPr lang="zh-TW" altLang="en-US" b="1" dirty="0">
                <a:effectLst>
                  <a:outerShdw blurRad="38100" dist="38100" dir="2700000" algn="tl">
                    <a:srgbClr val="000000">
                      <a:alpha val="43137"/>
                    </a:srgbClr>
                  </a:outerShdw>
                </a:effectLst>
              </a:rPr>
              <a:t>，因為小華很擅長網路使用，小華友情協助幫忙製作抖音影片增加小美的知名度，且未跟小美收取任何費用。</a:t>
            </a:r>
            <a:endParaRPr lang="en-US" altLang="zh-TW" b="1" dirty="0">
              <a:effectLst>
                <a:outerShdw blurRad="38100" dist="38100" dir="2700000" algn="tl">
                  <a:srgbClr val="000000">
                    <a:alpha val="43137"/>
                  </a:srgbClr>
                </a:outerShdw>
              </a:effectLst>
            </a:endParaRPr>
          </a:p>
        </p:txBody>
      </p:sp>
      <p:sp>
        <p:nvSpPr>
          <p:cNvPr id="5" name="矩形 4"/>
          <p:cNvSpPr/>
          <p:nvPr/>
        </p:nvSpPr>
        <p:spPr>
          <a:xfrm>
            <a:off x="187492" y="102550"/>
            <a:ext cx="5955476" cy="369332"/>
          </a:xfrm>
          <a:prstGeom prst="rect">
            <a:avLst/>
          </a:prstGeom>
          <a:solidFill>
            <a:srgbClr val="FF0000"/>
          </a:solidFill>
        </p:spPr>
        <p:txBody>
          <a:bodyPr wrap="none">
            <a:spAutoFit/>
          </a:bodyPr>
          <a:lstStyle/>
          <a:p>
            <a:r>
              <a:rPr lang="zh-TW" altLang="en-US" b="1" dirty="0">
                <a:solidFill>
                  <a:schemeClr val="bg1"/>
                </a:solidFill>
                <a:latin typeface="Arial" panose="020B0604020202020204" pitchFamily="34" charset="0"/>
              </a:rPr>
              <a:t>防範私密照片影片：不拍攝、不傳送、不持有、不買賣。</a:t>
            </a:r>
            <a:endParaRPr lang="zh-TW" altLang="en-US" b="1" dirty="0">
              <a:solidFill>
                <a:schemeClr val="bg1"/>
              </a:solidFill>
            </a:endParaRPr>
          </a:p>
        </p:txBody>
      </p:sp>
      <p:sp>
        <p:nvSpPr>
          <p:cNvPr id="16" name="文字方塊 15"/>
          <p:cNvSpPr txBox="1"/>
          <p:nvPr/>
        </p:nvSpPr>
        <p:spPr>
          <a:xfrm>
            <a:off x="4741692" y="4218548"/>
            <a:ext cx="7086893" cy="923330"/>
          </a:xfrm>
          <a:prstGeom prst="rect">
            <a:avLst/>
          </a:prstGeom>
          <a:noFill/>
        </p:spPr>
        <p:txBody>
          <a:bodyPr wrap="square" rtlCol="0">
            <a:spAutoFit/>
          </a:bodyPr>
          <a:lstStyle/>
          <a:p>
            <a:pPr marL="285750" indent="-285750">
              <a:buFont typeface="Arial" panose="020B0604020202020204" pitchFamily="34" charset="0"/>
              <a:buChar char="•"/>
            </a:pPr>
            <a:r>
              <a:rPr lang="zh-TW" altLang="en-US" b="1" dirty="0">
                <a:effectLst>
                  <a:outerShdw blurRad="38100" dist="38100" dir="2700000" algn="tl">
                    <a:srgbClr val="000000">
                      <a:alpha val="43137"/>
                    </a:srgbClr>
                  </a:outerShdw>
                </a:effectLst>
              </a:rPr>
              <a:t>小美為了買最新款的</a:t>
            </a:r>
            <a:r>
              <a:rPr lang="en-US" altLang="zh-TW" b="1" dirty="0">
                <a:effectLst>
                  <a:outerShdw blurRad="38100" dist="38100" dir="2700000" algn="tl">
                    <a:srgbClr val="000000">
                      <a:alpha val="43137"/>
                    </a:srgbClr>
                  </a:outerShdw>
                </a:effectLst>
              </a:rPr>
              <a:t>IPHONE</a:t>
            </a:r>
            <a:r>
              <a:rPr lang="zh-TW" altLang="en-US" b="1" dirty="0">
                <a:effectLst>
                  <a:outerShdw blurRad="38100" dist="38100" dir="2700000" algn="tl">
                    <a:srgbClr val="000000">
                      <a:alpha val="43137"/>
                    </a:srgbClr>
                  </a:outerShdw>
                </a:effectLst>
              </a:rPr>
              <a:t>而透過朋友的介紹認識了</a:t>
            </a:r>
            <a:r>
              <a:rPr lang="en-US" altLang="zh-TW" b="1" dirty="0">
                <a:effectLst>
                  <a:outerShdw blurRad="38100" dist="38100" dir="2700000" algn="tl">
                    <a:srgbClr val="000000">
                      <a:alpha val="43137"/>
                    </a:srgbClr>
                  </a:outerShdw>
                </a:effectLst>
              </a:rPr>
              <a:t>SKY</a:t>
            </a:r>
            <a:r>
              <a:rPr lang="zh-TW" altLang="en-US" b="1" dirty="0">
                <a:effectLst>
                  <a:outerShdw blurRad="38100" dist="38100" dir="2700000" algn="tl">
                    <a:srgbClr val="000000">
                      <a:alpha val="43137"/>
                    </a:srgbClr>
                  </a:outerShdw>
                </a:effectLst>
              </a:rPr>
              <a:t>哥，</a:t>
            </a:r>
            <a:r>
              <a:rPr lang="en-US" altLang="zh-TW" b="1" dirty="0">
                <a:effectLst>
                  <a:outerShdw blurRad="38100" dist="38100" dir="2700000" algn="tl">
                    <a:srgbClr val="000000">
                      <a:alpha val="43137"/>
                    </a:srgbClr>
                  </a:outerShdw>
                </a:effectLst>
              </a:rPr>
              <a:t>SKY</a:t>
            </a:r>
            <a:r>
              <a:rPr lang="zh-TW" altLang="en-US" b="1" dirty="0">
                <a:effectLst>
                  <a:outerShdw blurRad="38100" dist="38100" dir="2700000" algn="tl">
                    <a:srgbClr val="000000">
                      <a:alpha val="43137"/>
                    </a:srgbClr>
                  </a:outerShdw>
                </a:effectLst>
              </a:rPr>
              <a:t>哥提供小美一個打工機會，只要跟</a:t>
            </a:r>
            <a:r>
              <a:rPr lang="en-US" altLang="zh-TW" b="1" dirty="0">
                <a:effectLst>
                  <a:outerShdw blurRad="38100" dist="38100" dir="2700000" algn="tl">
                    <a:srgbClr val="000000">
                      <a:alpha val="43137"/>
                    </a:srgbClr>
                  </a:outerShdw>
                </a:effectLst>
              </a:rPr>
              <a:t>SKY</a:t>
            </a:r>
            <a:r>
              <a:rPr lang="zh-TW" altLang="en-US" b="1" dirty="0">
                <a:effectLst>
                  <a:outerShdw blurRad="38100" dist="38100" dir="2700000" algn="tl">
                    <a:srgbClr val="000000">
                      <a:alpha val="43137"/>
                    </a:srgbClr>
                  </a:outerShdw>
                </a:effectLst>
              </a:rPr>
              <a:t>哥一夜情，</a:t>
            </a:r>
            <a:r>
              <a:rPr lang="en-US" altLang="zh-TW" b="1" dirty="0">
                <a:effectLst>
                  <a:outerShdw blurRad="38100" dist="38100" dir="2700000" algn="tl">
                    <a:srgbClr val="000000">
                      <a:alpha val="43137"/>
                    </a:srgbClr>
                  </a:outerShdw>
                </a:effectLst>
              </a:rPr>
              <a:t>SKY</a:t>
            </a:r>
            <a:r>
              <a:rPr lang="zh-TW" altLang="en-US" b="1" dirty="0">
                <a:effectLst>
                  <a:outerShdw blurRad="38100" dist="38100" dir="2700000" algn="tl">
                    <a:srgbClr val="000000">
                      <a:alpha val="43137"/>
                    </a:srgbClr>
                  </a:outerShdw>
                </a:effectLst>
              </a:rPr>
              <a:t>就會送小美一隻</a:t>
            </a:r>
            <a:r>
              <a:rPr lang="en-US" altLang="zh-TW" b="1" dirty="0">
                <a:effectLst>
                  <a:outerShdw blurRad="38100" dist="38100" dir="2700000" algn="tl">
                    <a:srgbClr val="000000">
                      <a:alpha val="43137"/>
                    </a:srgbClr>
                  </a:outerShdw>
                </a:effectLst>
              </a:rPr>
              <a:t>IPHONE</a:t>
            </a:r>
            <a:r>
              <a:rPr lang="zh-TW" altLang="en-US" b="1" dirty="0">
                <a:effectLst>
                  <a:outerShdw blurRad="38100" dist="38100" dir="2700000" algn="tl">
                    <a:srgbClr val="000000">
                      <a:alpha val="43137"/>
                    </a:srgbClr>
                  </a:outerShdw>
                </a:effectLst>
              </a:rPr>
              <a:t>。但</a:t>
            </a:r>
            <a:r>
              <a:rPr lang="en-US" altLang="zh-TW" b="1" dirty="0">
                <a:effectLst>
                  <a:outerShdw blurRad="38100" dist="38100" dir="2700000" algn="tl">
                    <a:srgbClr val="000000">
                      <a:alpha val="43137"/>
                    </a:srgbClr>
                  </a:outerShdw>
                </a:effectLst>
              </a:rPr>
              <a:t>…</a:t>
            </a:r>
            <a:r>
              <a:rPr lang="zh-TW" altLang="en-US" b="1" dirty="0">
                <a:effectLst>
                  <a:outerShdw blurRad="38100" dist="38100" dir="2700000" algn="tl">
                    <a:srgbClr val="000000">
                      <a:alpha val="43137"/>
                    </a:srgbClr>
                  </a:outerShdw>
                </a:effectLst>
              </a:rPr>
              <a:t>一夜情後</a:t>
            </a:r>
            <a:r>
              <a:rPr lang="en-US" altLang="zh-TW" b="1" dirty="0">
                <a:effectLst>
                  <a:outerShdw blurRad="38100" dist="38100" dir="2700000" algn="tl">
                    <a:srgbClr val="000000">
                      <a:alpha val="43137"/>
                    </a:srgbClr>
                  </a:outerShdw>
                </a:effectLst>
              </a:rPr>
              <a:t>SKY</a:t>
            </a:r>
            <a:r>
              <a:rPr lang="zh-TW" altLang="en-US" b="1" dirty="0">
                <a:effectLst>
                  <a:outerShdw blurRad="38100" dist="38100" dir="2700000" algn="tl">
                    <a:srgbClr val="000000">
                      <a:alpha val="43137"/>
                    </a:srgbClr>
                  </a:outerShdw>
                </a:effectLst>
              </a:rPr>
              <a:t>哥並沒有實現諾言。</a:t>
            </a:r>
            <a:endParaRPr lang="en-US" altLang="zh-TW" b="1" dirty="0">
              <a:effectLst>
                <a:outerShdw blurRad="38100" dist="38100" dir="2700000" algn="tl">
                  <a:srgbClr val="000000">
                    <a:alpha val="43137"/>
                  </a:srgbClr>
                </a:outerShdw>
              </a:effectLst>
            </a:endParaRPr>
          </a:p>
        </p:txBody>
      </p:sp>
      <p:sp>
        <p:nvSpPr>
          <p:cNvPr id="17" name="文字方塊 16"/>
          <p:cNvSpPr txBox="1"/>
          <p:nvPr/>
        </p:nvSpPr>
        <p:spPr>
          <a:xfrm>
            <a:off x="955139" y="5472917"/>
            <a:ext cx="7086893" cy="646331"/>
          </a:xfrm>
          <a:prstGeom prst="rect">
            <a:avLst/>
          </a:prstGeom>
          <a:noFill/>
        </p:spPr>
        <p:txBody>
          <a:bodyPr wrap="square" rtlCol="0">
            <a:spAutoFit/>
          </a:bodyPr>
          <a:lstStyle/>
          <a:p>
            <a:pPr marL="285750" indent="-285750">
              <a:buFont typeface="Arial" panose="020B0604020202020204" pitchFamily="34" charset="0"/>
              <a:buChar char="•"/>
            </a:pPr>
            <a:r>
              <a:rPr lang="zh-TW" altLang="en-US" b="1" dirty="0">
                <a:effectLst>
                  <a:outerShdw blurRad="38100" dist="38100" dir="2700000" algn="tl">
                    <a:srgbClr val="000000">
                      <a:alpha val="43137"/>
                    </a:srgbClr>
                  </a:outerShdw>
                </a:effectLst>
              </a:rPr>
              <a:t>小美跟網友奶茶</a:t>
            </a:r>
            <a:r>
              <a:rPr lang="en-US" altLang="zh-TW" b="1" dirty="0">
                <a:effectLst>
                  <a:outerShdw blurRad="38100" dist="38100" dir="2700000" algn="tl">
                    <a:srgbClr val="000000">
                      <a:alpha val="43137"/>
                    </a:srgbClr>
                  </a:outerShdw>
                </a:effectLst>
              </a:rPr>
              <a:t>(</a:t>
            </a:r>
            <a:r>
              <a:rPr lang="zh-TW" altLang="en-US" b="1" dirty="0">
                <a:effectLst>
                  <a:outerShdw blurRad="38100" dist="38100" dir="2700000" algn="tl">
                    <a:srgbClr val="000000">
                      <a:alpha val="43137"/>
                    </a:srgbClr>
                  </a:outerShdw>
                </a:effectLst>
              </a:rPr>
              <a:t>男</a:t>
            </a:r>
            <a:r>
              <a:rPr lang="en-US" altLang="zh-TW" b="1" dirty="0">
                <a:effectLst>
                  <a:outerShdw blurRad="38100" dist="38100" dir="2700000" algn="tl">
                    <a:srgbClr val="000000">
                      <a:alpha val="43137"/>
                    </a:srgbClr>
                  </a:outerShdw>
                </a:effectLst>
              </a:rPr>
              <a:t>)</a:t>
            </a:r>
            <a:r>
              <a:rPr lang="zh-TW" altLang="en-US" b="1" dirty="0">
                <a:effectLst>
                  <a:outerShdw blurRad="38100" dist="38100" dir="2700000" algn="tl">
                    <a:srgbClr val="000000">
                      <a:alpha val="43137"/>
                    </a:srgbClr>
                  </a:outerShdw>
                </a:effectLst>
              </a:rPr>
              <a:t>第一次見面約在獨立式電影包廂內，奶茶未經小美同意與小美發生性行為</a:t>
            </a:r>
            <a:r>
              <a:rPr lang="en-US" altLang="zh-TW" b="1" dirty="0">
                <a:effectLst>
                  <a:outerShdw blurRad="38100" dist="38100" dir="2700000" algn="tl">
                    <a:srgbClr val="000000">
                      <a:alpha val="43137"/>
                    </a:srgbClr>
                  </a:outerShdw>
                </a:effectLst>
              </a:rPr>
              <a:t>….</a:t>
            </a:r>
            <a:r>
              <a:rPr lang="zh-TW" altLang="en-US" b="1" dirty="0">
                <a:effectLst>
                  <a:outerShdw blurRad="38100" dist="38100" dir="2700000" algn="tl">
                    <a:srgbClr val="000000">
                      <a:alpha val="43137"/>
                    </a:srgbClr>
                  </a:outerShdw>
                </a:effectLst>
              </a:rPr>
              <a:t>小美發現包廂內有針孔攝影機。</a:t>
            </a:r>
            <a:endParaRPr lang="en-US" altLang="zh-TW"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4880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群組 21"/>
          <p:cNvGrpSpPr/>
          <p:nvPr/>
        </p:nvGrpSpPr>
        <p:grpSpPr>
          <a:xfrm>
            <a:off x="1259138" y="3258589"/>
            <a:ext cx="4044381" cy="1507375"/>
            <a:chOff x="2074052" y="3258589"/>
            <a:chExt cx="3229467" cy="1507375"/>
          </a:xfrm>
        </p:grpSpPr>
        <p:grpSp>
          <p:nvGrpSpPr>
            <p:cNvPr id="15" name="群組 14"/>
            <p:cNvGrpSpPr/>
            <p:nvPr/>
          </p:nvGrpSpPr>
          <p:grpSpPr>
            <a:xfrm>
              <a:off x="3524596" y="3258589"/>
              <a:ext cx="1778923" cy="1507375"/>
              <a:chOff x="3241964" y="3308465"/>
              <a:chExt cx="1097280" cy="1507375"/>
            </a:xfrm>
          </p:grpSpPr>
          <p:cxnSp>
            <p:nvCxnSpPr>
              <p:cNvPr id="10" name="直線接點 9"/>
              <p:cNvCxnSpPr/>
              <p:nvPr/>
            </p:nvCxnSpPr>
            <p:spPr>
              <a:xfrm flipV="1">
                <a:off x="3241964" y="3308465"/>
                <a:ext cx="1097280" cy="8313"/>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直線接點 11"/>
              <p:cNvCxnSpPr/>
              <p:nvPr/>
            </p:nvCxnSpPr>
            <p:spPr>
              <a:xfrm flipV="1">
                <a:off x="3241964" y="4807527"/>
                <a:ext cx="1097280" cy="8313"/>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直線接點 12"/>
              <p:cNvCxnSpPr/>
              <p:nvPr/>
            </p:nvCxnSpPr>
            <p:spPr>
              <a:xfrm>
                <a:off x="3241964" y="3316778"/>
                <a:ext cx="0" cy="1499062"/>
              </a:xfrm>
              <a:prstGeom prst="line">
                <a:avLst/>
              </a:prstGeom>
            </p:spPr>
            <p:style>
              <a:lnRef idx="1">
                <a:schemeClr val="accent2"/>
              </a:lnRef>
              <a:fillRef idx="0">
                <a:schemeClr val="accent2"/>
              </a:fillRef>
              <a:effectRef idx="0">
                <a:schemeClr val="accent2"/>
              </a:effectRef>
              <a:fontRef idx="minor">
                <a:schemeClr val="tx1"/>
              </a:fontRef>
            </p:style>
          </p:cxnSp>
        </p:grpSp>
        <p:sp>
          <p:nvSpPr>
            <p:cNvPr id="16" name="文字方塊 15"/>
            <p:cNvSpPr txBox="1"/>
            <p:nvPr/>
          </p:nvSpPr>
          <p:spPr>
            <a:xfrm>
              <a:off x="2074052" y="3693267"/>
              <a:ext cx="912903"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altLang="zh-TW" dirty="0">
                  <a:latin typeface="微軟正黑體" panose="020B0604030504040204" pitchFamily="34" charset="-120"/>
                  <a:ea typeface="微軟正黑體" panose="020B0604030504040204" pitchFamily="34" charset="-120"/>
                </a:rPr>
                <a:t>24</a:t>
              </a:r>
              <a:r>
                <a:rPr lang="zh-TW" altLang="en-US" dirty="0">
                  <a:latin typeface="微軟正黑體" panose="020B0604030504040204" pitchFamily="34" charset="-120"/>
                  <a:ea typeface="微軟正黑體" panose="020B0604030504040204" pitchFamily="34" charset="-120"/>
                </a:rPr>
                <a:t>小時內</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立即評估</a:t>
              </a:r>
            </a:p>
          </p:txBody>
        </p:sp>
        <p:cxnSp>
          <p:nvCxnSpPr>
            <p:cNvPr id="21" name="直線接點 20"/>
            <p:cNvCxnSpPr>
              <a:stCxn id="16" idx="3"/>
            </p:cNvCxnSpPr>
            <p:nvPr/>
          </p:nvCxnSpPr>
          <p:spPr>
            <a:xfrm>
              <a:off x="2986955" y="4016433"/>
              <a:ext cx="537641" cy="0"/>
            </a:xfrm>
            <a:prstGeom prst="line">
              <a:avLst/>
            </a:prstGeom>
          </p:spPr>
          <p:style>
            <a:lnRef idx="1">
              <a:schemeClr val="accent2"/>
            </a:lnRef>
            <a:fillRef idx="0">
              <a:schemeClr val="accent2"/>
            </a:fillRef>
            <a:effectRef idx="0">
              <a:schemeClr val="accent2"/>
            </a:effectRef>
            <a:fontRef idx="minor">
              <a:schemeClr val="tx1"/>
            </a:fontRef>
          </p:style>
        </p:cxnSp>
      </p:grpSp>
      <p:graphicFrame>
        <p:nvGraphicFramePr>
          <p:cNvPr id="3" name="資料庫圖表 2"/>
          <p:cNvGraphicFramePr/>
          <p:nvPr>
            <p:extLst/>
          </p:nvPr>
        </p:nvGraphicFramePr>
        <p:xfrm>
          <a:off x="2741549" y="2231112"/>
          <a:ext cx="7185498" cy="4523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五邊形 19"/>
          <p:cNvSpPr/>
          <p:nvPr/>
        </p:nvSpPr>
        <p:spPr>
          <a:xfrm>
            <a:off x="0" y="225690"/>
            <a:ext cx="6334298" cy="718457"/>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3600" b="1" dirty="0">
                <a:latin typeface="微软雅黑" pitchFamily="34" charset="-122"/>
                <a:ea typeface="微软雅黑" pitchFamily="34" charset="-122"/>
              </a:rPr>
              <a:t>兒少網路性剝削防治介入策略</a:t>
            </a:r>
          </a:p>
        </p:txBody>
      </p:sp>
      <p:sp>
        <p:nvSpPr>
          <p:cNvPr id="4" name="向右箭號 3"/>
          <p:cNvSpPr/>
          <p:nvPr/>
        </p:nvSpPr>
        <p:spPr>
          <a:xfrm rot="16200000">
            <a:off x="7557307" y="2161497"/>
            <a:ext cx="438183" cy="742184"/>
          </a:xfrm>
          <a:prstGeom prst="rightArrow">
            <a:avLst>
              <a:gd name="adj1" fmla="val 50000"/>
              <a:gd name="adj2" fmla="val 51523"/>
            </a:avLst>
          </a:prstGeom>
          <a:solidFill>
            <a:schemeClr val="bg2">
              <a:lumMod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2" name="群組 1"/>
          <p:cNvGrpSpPr/>
          <p:nvPr/>
        </p:nvGrpSpPr>
        <p:grpSpPr>
          <a:xfrm>
            <a:off x="6193997" y="424942"/>
            <a:ext cx="5998003" cy="1825101"/>
            <a:chOff x="6193997" y="-20257"/>
            <a:chExt cx="5998003" cy="1825101"/>
          </a:xfrm>
        </p:grpSpPr>
        <p:sp>
          <p:nvSpPr>
            <p:cNvPr id="5" name="TextBox 24"/>
            <p:cNvSpPr txBox="1"/>
            <p:nvPr/>
          </p:nvSpPr>
          <p:spPr>
            <a:xfrm>
              <a:off x="6193997" y="-20257"/>
              <a:ext cx="5998003" cy="1825101"/>
            </a:xfrm>
            <a:prstGeom prst="rect">
              <a:avLst/>
            </a:prstGeom>
            <a:noFill/>
          </p:spPr>
          <p:txBody>
            <a:bodyPr wrap="square" lIns="45705" tIns="22853" rIns="45705" bIns="22853" rtlCol="0">
              <a:spAutoFit/>
            </a:bodyPr>
            <a:lstStyle/>
            <a:p>
              <a:pPr>
                <a:lnSpc>
                  <a:spcPct val="200000"/>
                </a:lnSpc>
              </a:pPr>
              <a:r>
                <a:rPr lang="zh-TW" altLang="en-US" sz="2000" b="1" dirty="0">
                  <a:solidFill>
                    <a:schemeClr val="tx1">
                      <a:lumMod val="75000"/>
                      <a:lumOff val="25000"/>
                    </a:schemeClr>
                  </a:solidFill>
                  <a:latin typeface="微软雅黑" pitchFamily="34" charset="-122"/>
                  <a:ea typeface="微软雅黑" pitchFamily="34" charset="-122"/>
                </a:rPr>
                <a:t>   採取家外安置處遇策略 ：</a:t>
              </a:r>
              <a:endParaRPr lang="en-US" altLang="zh-TW" sz="2000" b="1" dirty="0">
                <a:solidFill>
                  <a:schemeClr val="tx1">
                    <a:lumMod val="75000"/>
                    <a:lumOff val="25000"/>
                  </a:schemeClr>
                </a:solidFill>
                <a:latin typeface="微软雅黑" pitchFamily="34" charset="-122"/>
                <a:ea typeface="微软雅黑" pitchFamily="34" charset="-122"/>
              </a:endParaRPr>
            </a:p>
            <a:p>
              <a:pPr>
                <a:lnSpc>
                  <a:spcPct val="140000"/>
                </a:lnSpc>
              </a:pPr>
              <a:r>
                <a:rPr lang="zh-TW" altLang="en-US" dirty="0">
                  <a:solidFill>
                    <a:schemeClr val="tx1">
                      <a:lumMod val="75000"/>
                      <a:lumOff val="25000"/>
                    </a:schemeClr>
                  </a:solidFill>
                  <a:latin typeface="微软雅黑" pitchFamily="34" charset="-122"/>
                  <a:ea typeface="微软雅黑" pitchFamily="34" charset="-122"/>
                </a:rPr>
                <a:t>         </a:t>
              </a:r>
              <a:r>
                <a:rPr lang="zh-TW" altLang="en-US" dirty="0">
                  <a:latin typeface="微软雅黑" pitchFamily="34" charset="-122"/>
                  <a:ea typeface="微软雅黑" pitchFamily="34" charset="-122"/>
                </a:rPr>
                <a:t>穩定基本生活與支持、人身安全維護</a:t>
              </a:r>
              <a:endParaRPr lang="en-US" altLang="zh-TW" dirty="0">
                <a:latin typeface="微软雅黑" pitchFamily="34" charset="-122"/>
                <a:ea typeface="微软雅黑" pitchFamily="34" charset="-122"/>
              </a:endParaRPr>
            </a:p>
            <a:p>
              <a:pPr>
                <a:lnSpc>
                  <a:spcPct val="140000"/>
                </a:lnSpc>
              </a:pPr>
              <a:r>
                <a:rPr lang="zh-TW" altLang="en-US" dirty="0">
                  <a:latin typeface="微软雅黑" pitchFamily="34" charset="-122"/>
                  <a:ea typeface="微软雅黑" pitchFamily="34" charset="-122"/>
                </a:rPr>
                <a:t>         避免再落入社區性剝削風險</a:t>
              </a:r>
              <a:r>
                <a:rPr lang="en-US" altLang="zh-TW" dirty="0">
                  <a:latin typeface="微软雅黑" pitchFamily="34" charset="-122"/>
                  <a:ea typeface="微软雅黑" pitchFamily="34" charset="-122"/>
                </a:rPr>
                <a:t>、</a:t>
              </a:r>
              <a:r>
                <a:rPr lang="zh-TW" altLang="en-US" dirty="0">
                  <a:latin typeface="微软雅黑" pitchFamily="34" charset="-122"/>
                  <a:ea typeface="微软雅黑" pitchFamily="34" charset="-122"/>
                </a:rPr>
                <a:t>創傷心理復原</a:t>
              </a:r>
              <a:endParaRPr lang="en-US" altLang="zh-TW" dirty="0">
                <a:latin typeface="微软雅黑" pitchFamily="34" charset="-122"/>
                <a:ea typeface="微软雅黑" pitchFamily="34" charset="-122"/>
              </a:endParaRPr>
            </a:p>
            <a:p>
              <a:pPr>
                <a:lnSpc>
                  <a:spcPct val="140000"/>
                </a:lnSpc>
              </a:pPr>
              <a:r>
                <a:rPr lang="zh-TW" altLang="en-US" dirty="0">
                  <a:latin typeface="微软雅黑" pitchFamily="34" charset="-122"/>
                  <a:ea typeface="微软雅黑" pitchFamily="34" charset="-122"/>
                </a:rPr>
                <a:t>         家庭照顧功能與親職能力輔導、親子關係重建與修復</a:t>
              </a:r>
              <a:endParaRPr lang="en-US" altLang="zh-CN" dirty="0">
                <a:latin typeface="微软雅黑" pitchFamily="34" charset="-122"/>
                <a:ea typeface="微软雅黑" pitchFamily="34" charset="-122"/>
              </a:endParaRPr>
            </a:p>
          </p:txBody>
        </p:sp>
        <p:sp>
          <p:nvSpPr>
            <p:cNvPr id="6" name="Hexagon 116"/>
            <p:cNvSpPr/>
            <p:nvPr/>
          </p:nvSpPr>
          <p:spPr>
            <a:xfrm>
              <a:off x="6434603" y="610005"/>
              <a:ext cx="371223" cy="331527"/>
            </a:xfrm>
            <a:prstGeom prst="hexagon">
              <a:avLst/>
            </a:prstGeom>
            <a:solidFill>
              <a:schemeClr val="accent1"/>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2400" i="1" dirty="0">
                  <a:latin typeface="Century Gothic" panose="020B0502020202020204" pitchFamily="34" charset="0"/>
                  <a:sym typeface="+mn-lt"/>
                </a:rPr>
                <a:t>1</a:t>
              </a:r>
            </a:p>
          </p:txBody>
        </p:sp>
        <p:sp>
          <p:nvSpPr>
            <p:cNvPr id="7" name="Hexagon 116"/>
            <p:cNvSpPr/>
            <p:nvPr/>
          </p:nvSpPr>
          <p:spPr>
            <a:xfrm>
              <a:off x="6434603" y="1017137"/>
              <a:ext cx="371223" cy="331527"/>
            </a:xfrm>
            <a:prstGeom prst="hexagon">
              <a:avLst/>
            </a:prstGeom>
            <a:solidFill>
              <a:srgbClr val="FFCC66"/>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2400" i="1" dirty="0">
                  <a:latin typeface="Century Gothic" panose="020B0502020202020204" pitchFamily="34" charset="0"/>
                  <a:sym typeface="+mn-lt"/>
                </a:rPr>
                <a:t>2</a:t>
              </a:r>
            </a:p>
          </p:txBody>
        </p:sp>
        <p:sp>
          <p:nvSpPr>
            <p:cNvPr id="8" name="Hexagon 116"/>
            <p:cNvSpPr/>
            <p:nvPr/>
          </p:nvSpPr>
          <p:spPr>
            <a:xfrm>
              <a:off x="6443379" y="1401525"/>
              <a:ext cx="371223" cy="331527"/>
            </a:xfrm>
            <a:prstGeom prst="hexagon">
              <a:avLst/>
            </a:prstGeom>
            <a:solidFill>
              <a:schemeClr val="accent6"/>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2400" i="1" dirty="0">
                  <a:latin typeface="Century Gothic" panose="020B0502020202020204" pitchFamily="34" charset="0"/>
                  <a:sym typeface="+mn-lt"/>
                </a:rPr>
                <a:t>3</a:t>
              </a:r>
            </a:p>
          </p:txBody>
        </p:sp>
      </p:grpSp>
      <p:sp>
        <p:nvSpPr>
          <p:cNvPr id="11" name="投影片編號版面配置區 10"/>
          <p:cNvSpPr>
            <a:spLocks noGrp="1"/>
          </p:cNvSpPr>
          <p:nvPr>
            <p:ph type="sldNum" sz="quarter" idx="12"/>
          </p:nvPr>
        </p:nvSpPr>
        <p:spPr/>
        <p:txBody>
          <a:bodyPr/>
          <a:lstStyle/>
          <a:p>
            <a:fld id="{2DC7152E-7846-41F9-A07C-FCC2BB1315E4}" type="slidenum">
              <a:rPr lang="zh-CN" altLang="en-US" smtClean="0"/>
              <a:pPr/>
              <a:t>26</a:t>
            </a:fld>
            <a:endParaRPr lang="zh-CN" altLang="en-US"/>
          </a:p>
        </p:txBody>
      </p:sp>
    </p:spTree>
    <p:extLst>
      <p:ext uri="{BB962C8B-B14F-4D97-AF65-F5344CB8AC3E}">
        <p14:creationId xmlns:p14="http://schemas.microsoft.com/office/powerpoint/2010/main" val="3470208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 name="椭圆 41"/>
          <p:cNvSpPr/>
          <p:nvPr/>
        </p:nvSpPr>
        <p:spPr>
          <a:xfrm>
            <a:off x="9722985" y="6139992"/>
            <a:ext cx="377371" cy="377371"/>
          </a:xfrm>
          <a:prstGeom prst="ellipse">
            <a:avLst/>
          </a:prstGeom>
          <a:solidFill>
            <a:srgbClr val="00A9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3" name="椭圆 42"/>
          <p:cNvSpPr/>
          <p:nvPr/>
        </p:nvSpPr>
        <p:spPr>
          <a:xfrm>
            <a:off x="10331451" y="6139995"/>
            <a:ext cx="377371" cy="377371"/>
          </a:xfrm>
          <a:prstGeom prst="ellipse">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4" name="椭圆 43"/>
          <p:cNvSpPr/>
          <p:nvPr/>
        </p:nvSpPr>
        <p:spPr>
          <a:xfrm>
            <a:off x="10939917" y="6139995"/>
            <a:ext cx="377371" cy="377371"/>
          </a:xfrm>
          <a:prstGeom prst="ellipse">
            <a:avLst/>
          </a:prstGeom>
          <a:solidFill>
            <a:srgbClr val="FF8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9" name="椭圆 11"/>
          <p:cNvSpPr/>
          <p:nvPr/>
        </p:nvSpPr>
        <p:spPr>
          <a:xfrm>
            <a:off x="9813775" y="6227763"/>
            <a:ext cx="195792" cy="20182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0" name="椭圆 23"/>
          <p:cNvSpPr/>
          <p:nvPr/>
        </p:nvSpPr>
        <p:spPr>
          <a:xfrm>
            <a:off x="10419225" y="6234399"/>
            <a:ext cx="201824" cy="188558"/>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1" name="椭圆 32"/>
          <p:cNvSpPr/>
          <p:nvPr/>
        </p:nvSpPr>
        <p:spPr>
          <a:xfrm>
            <a:off x="11027691" y="6247080"/>
            <a:ext cx="201824" cy="16319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5" name="文本框 14"/>
          <p:cNvSpPr txBox="1"/>
          <p:nvPr/>
        </p:nvSpPr>
        <p:spPr>
          <a:xfrm>
            <a:off x="4679576" y="4695264"/>
            <a:ext cx="3065932" cy="769441"/>
          </a:xfrm>
          <a:prstGeom prst="rect">
            <a:avLst/>
          </a:prstGeom>
          <a:noFill/>
        </p:spPr>
        <p:txBody>
          <a:bodyPr wrap="square" rtlCol="0">
            <a:spAutoFit/>
            <a:scene3d>
              <a:camera prst="orthographicFront"/>
              <a:lightRig rig="threePt" dir="t"/>
            </a:scene3d>
            <a:sp3d contourW="12700"/>
          </a:bodyPr>
          <a:lstStyle/>
          <a:p>
            <a:pPr lvl="0">
              <a:defRPr/>
            </a:pPr>
            <a:r>
              <a:rPr kumimoji="0" lang="zh-TW" altLang="en-US" sz="4400" b="1" i="0" u="none" strike="noStrike" kern="1200" cap="none" spc="0" normalizeH="0" baseline="0" noProof="0" dirty="0">
                <a:ln>
                  <a:noFill/>
                </a:ln>
                <a:solidFill>
                  <a:prstClr val="black">
                    <a:lumMod val="75000"/>
                    <a:lumOff val="25000"/>
                  </a:prstClr>
                </a:solidFill>
                <a:effectLst/>
                <a:uLnTx/>
                <a:uFillTx/>
                <a:latin typeface="Arial"/>
                <a:ea typeface="微软雅黑"/>
              </a:rPr>
              <a:t>謝 謝 聆 聽</a:t>
            </a:r>
            <a:endParaRPr kumimoji="0" lang="zh-CN" altLang="en-US" sz="4400" b="1" i="0" u="none" strike="noStrike" kern="1200" cap="none" spc="0" normalizeH="0" baseline="0" noProof="0" dirty="0">
              <a:ln>
                <a:noFill/>
              </a:ln>
              <a:solidFill>
                <a:prstClr val="black">
                  <a:lumMod val="75000"/>
                  <a:lumOff val="25000"/>
                </a:prstClr>
              </a:solidFill>
              <a:effectLst/>
              <a:uLnTx/>
              <a:uFillTx/>
              <a:latin typeface="Arial"/>
              <a:ea typeface="微软雅黑"/>
            </a:endParaRPr>
          </a:p>
        </p:txBody>
      </p:sp>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7543" b="39445"/>
          <a:stretch/>
        </p:blipFill>
        <p:spPr>
          <a:xfrm>
            <a:off x="3925865" y="1088434"/>
            <a:ext cx="4340270" cy="3445466"/>
          </a:xfrm>
          <a:prstGeom prst="rect">
            <a:avLst/>
          </a:prstGeom>
        </p:spPr>
      </p:pic>
    </p:spTree>
    <p:extLst>
      <p:ext uri="{BB962C8B-B14F-4D97-AF65-F5344CB8AC3E}">
        <p14:creationId xmlns:p14="http://schemas.microsoft.com/office/powerpoint/2010/main" val="2214756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Effect transition="in" filter="fade">
                                      <p:cBhvr>
                                        <p:cTn id="15" dur="500"/>
                                        <p:tgtEl>
                                          <p:spTgt spid="4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500" fill="hold"/>
                                        <p:tgtEl>
                                          <p:spTgt spid="43"/>
                                        </p:tgtEl>
                                        <p:attrNameLst>
                                          <p:attrName>ppt_w</p:attrName>
                                        </p:attrNameLst>
                                      </p:cBhvr>
                                      <p:tavLst>
                                        <p:tav tm="0">
                                          <p:val>
                                            <p:fltVal val="0"/>
                                          </p:val>
                                        </p:tav>
                                        <p:tav tm="100000">
                                          <p:val>
                                            <p:strVal val="#ppt_w"/>
                                          </p:val>
                                        </p:tav>
                                      </p:tavLst>
                                    </p:anim>
                                    <p:anim calcmode="lin" valueType="num">
                                      <p:cBhvr>
                                        <p:cTn id="19" dur="500" fill="hold"/>
                                        <p:tgtEl>
                                          <p:spTgt spid="43"/>
                                        </p:tgtEl>
                                        <p:attrNameLst>
                                          <p:attrName>ppt_h</p:attrName>
                                        </p:attrNameLst>
                                      </p:cBhvr>
                                      <p:tavLst>
                                        <p:tav tm="0">
                                          <p:val>
                                            <p:fltVal val="0"/>
                                          </p:val>
                                        </p:tav>
                                        <p:tav tm="100000">
                                          <p:val>
                                            <p:strVal val="#ppt_h"/>
                                          </p:val>
                                        </p:tav>
                                      </p:tavLst>
                                    </p:anim>
                                    <p:animEffect transition="in" filter="fade">
                                      <p:cBhvr>
                                        <p:cTn id="20" dur="500"/>
                                        <p:tgtEl>
                                          <p:spTgt spid="4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500" fill="hold"/>
                                        <p:tgtEl>
                                          <p:spTgt spid="44"/>
                                        </p:tgtEl>
                                        <p:attrNameLst>
                                          <p:attrName>ppt_w</p:attrName>
                                        </p:attrNameLst>
                                      </p:cBhvr>
                                      <p:tavLst>
                                        <p:tav tm="0">
                                          <p:val>
                                            <p:fltVal val="0"/>
                                          </p:val>
                                        </p:tav>
                                        <p:tav tm="100000">
                                          <p:val>
                                            <p:strVal val="#ppt_w"/>
                                          </p:val>
                                        </p:tav>
                                      </p:tavLst>
                                    </p:anim>
                                    <p:anim calcmode="lin" valueType="num">
                                      <p:cBhvr>
                                        <p:cTn id="24" dur="500" fill="hold"/>
                                        <p:tgtEl>
                                          <p:spTgt spid="44"/>
                                        </p:tgtEl>
                                        <p:attrNameLst>
                                          <p:attrName>ppt_h</p:attrName>
                                        </p:attrNameLst>
                                      </p:cBhvr>
                                      <p:tavLst>
                                        <p:tav tm="0">
                                          <p:val>
                                            <p:fltVal val="0"/>
                                          </p:val>
                                        </p:tav>
                                        <p:tav tm="100000">
                                          <p:val>
                                            <p:strVal val="#ppt_h"/>
                                          </p:val>
                                        </p:tav>
                                      </p:tavLst>
                                    </p:anim>
                                    <p:animEffect transition="in" filter="fade">
                                      <p:cBhvr>
                                        <p:cTn id="25" dur="500"/>
                                        <p:tgtEl>
                                          <p:spTgt spid="4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Effect transition="in" filter="fade">
                                      <p:cBhvr>
                                        <p:cTn id="30" dur="500"/>
                                        <p:tgtEl>
                                          <p:spTgt spid="3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animEffect transition="in" filter="fade">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39" grpId="0" animBg="1"/>
      <p:bldP spid="40" grpId="0" animBg="1"/>
      <p:bldP spid="41"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643290" y="2094975"/>
            <a:ext cx="3670014" cy="2693642"/>
            <a:chOff x="1042322" y="1739901"/>
            <a:chExt cx="4637570" cy="340379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39445"/>
            <a:stretch/>
          </p:blipFill>
          <p:spPr>
            <a:xfrm>
              <a:off x="1042322" y="1739901"/>
              <a:ext cx="4637570" cy="3403790"/>
            </a:xfrm>
            <a:prstGeom prst="rect">
              <a:avLst/>
            </a:prstGeom>
          </p:spPr>
        </p:pic>
        <p:sp>
          <p:nvSpPr>
            <p:cNvPr id="8" name="文本框 7"/>
            <p:cNvSpPr txBox="1"/>
            <p:nvPr/>
          </p:nvSpPr>
          <p:spPr>
            <a:xfrm>
              <a:off x="2552699" y="2720253"/>
              <a:ext cx="1828800" cy="140010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600" b="1" i="0" u="none" strike="noStrike" kern="1200" cap="none" spc="0" normalizeH="0" baseline="0" noProof="0" dirty="0">
                <a:ln>
                  <a:noFill/>
                </a:ln>
                <a:solidFill>
                  <a:prstClr val="white"/>
                </a:solidFill>
                <a:effectLst/>
                <a:uLnTx/>
                <a:uFillTx/>
                <a:latin typeface="Arial"/>
                <a:ea typeface="微软雅黑"/>
                <a:cs typeface="+mn-cs"/>
              </a:endParaRPr>
            </a:p>
          </p:txBody>
        </p:sp>
      </p:grpSp>
      <p:sp>
        <p:nvSpPr>
          <p:cNvPr id="16" name="文本框 15"/>
          <p:cNvSpPr txBox="1"/>
          <p:nvPr/>
        </p:nvSpPr>
        <p:spPr>
          <a:xfrm>
            <a:off x="4368028" y="2072180"/>
            <a:ext cx="7279142" cy="2677656"/>
          </a:xfrm>
          <a:prstGeom prst="rect">
            <a:avLst/>
          </a:prstGeom>
          <a:noFill/>
        </p:spPr>
        <p:txBody>
          <a:bodyPr wrap="square" rtlCol="0">
            <a:spAutoFit/>
            <a:scene3d>
              <a:camera prst="orthographicFront"/>
              <a:lightRig rig="threePt" dir="t"/>
            </a:scene3d>
            <a:sp3d contourW="12700"/>
          </a:bodyPr>
          <a:lstStyle/>
          <a:p>
            <a:pPr marL="274320" indent="-274320">
              <a:spcAft>
                <a:spcPts val="0"/>
              </a:spcAft>
              <a:defRPr/>
            </a:pPr>
            <a:r>
              <a:rPr lang="en-US" altLang="zh-TW" sz="3600" b="1" dirty="0"/>
              <a:t>《</a:t>
            </a:r>
            <a:r>
              <a:rPr lang="zh-TW" altLang="en-US" sz="3600" b="1" dirty="0"/>
              <a:t>兒童及少年福利與權益保障法</a:t>
            </a:r>
            <a:r>
              <a:rPr lang="en-US" altLang="zh-TW" sz="3600" b="1" dirty="0"/>
              <a:t>》</a:t>
            </a:r>
          </a:p>
          <a:p>
            <a:pPr marL="274320" indent="-274320">
              <a:spcAft>
                <a:spcPts val="0"/>
              </a:spcAft>
              <a:defRPr/>
            </a:pPr>
            <a:endParaRPr lang="en-US" altLang="zh-TW" sz="2400" dirty="0"/>
          </a:p>
          <a:p>
            <a:pPr marL="342900" indent="-342900">
              <a:lnSpc>
                <a:spcPct val="150000"/>
              </a:lnSpc>
              <a:spcAft>
                <a:spcPts val="0"/>
              </a:spcAft>
              <a:buFont typeface="Wingdings" panose="05000000000000000000" pitchFamily="2" charset="2"/>
              <a:buChar char="ü"/>
              <a:defRPr/>
            </a:pPr>
            <a:r>
              <a:rPr lang="zh-TW" altLang="en-US" sz="2400" dirty="0"/>
              <a:t>第二條 本法所稱兒童及少年，指未滿十八歲之人。 </a:t>
            </a:r>
            <a:endParaRPr lang="en-US" altLang="zh-TW" sz="2400" dirty="0"/>
          </a:p>
          <a:p>
            <a:pPr marL="342900" indent="-342900">
              <a:lnSpc>
                <a:spcPct val="150000"/>
              </a:lnSpc>
              <a:spcAft>
                <a:spcPts val="0"/>
              </a:spcAft>
              <a:buFont typeface="Wingdings" panose="05000000000000000000" pitchFamily="2" charset="2"/>
              <a:buChar char="ü"/>
              <a:defRPr/>
            </a:pPr>
            <a:r>
              <a:rPr lang="zh-TW" altLang="en-US" sz="2400" dirty="0"/>
              <a:t>所稱兒童，指未滿十二歲之人。 </a:t>
            </a:r>
            <a:endParaRPr lang="en-US" altLang="zh-TW" sz="2400" dirty="0"/>
          </a:p>
          <a:p>
            <a:pPr marL="342900" indent="-342900">
              <a:lnSpc>
                <a:spcPct val="150000"/>
              </a:lnSpc>
              <a:spcAft>
                <a:spcPts val="0"/>
              </a:spcAft>
              <a:buFont typeface="Wingdings" panose="05000000000000000000" pitchFamily="2" charset="2"/>
              <a:buChar char="ü"/>
              <a:defRPr/>
            </a:pPr>
            <a:r>
              <a:rPr lang="zh-TW" altLang="en-US" sz="2400" dirty="0"/>
              <a:t>所稱少年，指十二歲以上未滿十八歲之人。</a:t>
            </a:r>
          </a:p>
        </p:txBody>
      </p:sp>
      <p:grpSp>
        <p:nvGrpSpPr>
          <p:cNvPr id="19" name="组合 18"/>
          <p:cNvGrpSpPr/>
          <p:nvPr/>
        </p:nvGrpSpPr>
        <p:grpSpPr>
          <a:xfrm>
            <a:off x="9722985" y="6139992"/>
            <a:ext cx="1594303" cy="377374"/>
            <a:chOff x="9722985" y="5717714"/>
            <a:chExt cx="1594303" cy="377374"/>
          </a:xfrm>
        </p:grpSpPr>
        <p:grpSp>
          <p:nvGrpSpPr>
            <p:cNvPr id="20" name="组合 19"/>
            <p:cNvGrpSpPr/>
            <p:nvPr/>
          </p:nvGrpSpPr>
          <p:grpSpPr>
            <a:xfrm>
              <a:off x="9722985" y="5717714"/>
              <a:ext cx="1594303" cy="377374"/>
              <a:chOff x="9956800" y="4113202"/>
              <a:chExt cx="2391457" cy="566062"/>
            </a:xfrm>
          </p:grpSpPr>
          <p:sp>
            <p:nvSpPr>
              <p:cNvPr id="24" name="椭圆 23"/>
              <p:cNvSpPr/>
              <p:nvPr/>
            </p:nvSpPr>
            <p:spPr>
              <a:xfrm>
                <a:off x="9956800" y="4113202"/>
                <a:ext cx="566057" cy="566057"/>
              </a:xfrm>
              <a:prstGeom prst="ellipse">
                <a:avLst/>
              </a:prstGeom>
              <a:solidFill>
                <a:srgbClr val="00A9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椭圆 24"/>
              <p:cNvSpPr/>
              <p:nvPr/>
            </p:nvSpPr>
            <p:spPr>
              <a:xfrm>
                <a:off x="10869500" y="4113207"/>
                <a:ext cx="566057" cy="566057"/>
              </a:xfrm>
              <a:prstGeom prst="ellipse">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6" name="椭圆 25"/>
              <p:cNvSpPr/>
              <p:nvPr/>
            </p:nvSpPr>
            <p:spPr>
              <a:xfrm>
                <a:off x="11782200" y="4113207"/>
                <a:ext cx="566057" cy="566057"/>
              </a:xfrm>
              <a:prstGeom prst="ellipse">
                <a:avLst/>
              </a:prstGeom>
              <a:solidFill>
                <a:srgbClr val="FF8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21" name="椭圆 11"/>
            <p:cNvSpPr/>
            <p:nvPr/>
          </p:nvSpPr>
          <p:spPr>
            <a:xfrm>
              <a:off x="9813775" y="5805485"/>
              <a:ext cx="195792" cy="20182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2" name="椭圆 23"/>
            <p:cNvSpPr/>
            <p:nvPr/>
          </p:nvSpPr>
          <p:spPr>
            <a:xfrm>
              <a:off x="10419225" y="5812121"/>
              <a:ext cx="201824" cy="188558"/>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3" name="椭圆 32"/>
            <p:cNvSpPr/>
            <p:nvPr/>
          </p:nvSpPr>
          <p:spPr>
            <a:xfrm>
              <a:off x="11027691" y="5824802"/>
              <a:ext cx="201824" cy="16319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pic>
        <p:nvPicPr>
          <p:cNvPr id="14" name="图片 78"/>
          <p:cNvPicPr>
            <a:picLocks noChangeAspect="1"/>
          </p:cNvPicPr>
          <p:nvPr/>
        </p:nvPicPr>
        <p:blipFill rotWithShape="1">
          <a:blip r:embed="rId4" cstate="print">
            <a:extLst>
              <a:ext uri="{28A0092B-C50C-407E-A947-70E740481C1C}">
                <a14:useLocalDpi xmlns:a14="http://schemas.microsoft.com/office/drawing/2010/main" val="0"/>
              </a:ext>
            </a:extLst>
          </a:blip>
          <a:srcRect b="39445"/>
          <a:stretch/>
        </p:blipFill>
        <p:spPr>
          <a:xfrm>
            <a:off x="338307" y="292100"/>
            <a:ext cx="1072811" cy="787400"/>
          </a:xfrm>
          <a:prstGeom prst="rect">
            <a:avLst/>
          </a:prstGeom>
        </p:spPr>
      </p:pic>
      <p:sp>
        <p:nvSpPr>
          <p:cNvPr id="15" name="文本框 80"/>
          <p:cNvSpPr txBox="1"/>
          <p:nvPr/>
        </p:nvSpPr>
        <p:spPr>
          <a:xfrm>
            <a:off x="1533918" y="363433"/>
            <a:ext cx="7257904" cy="954107"/>
          </a:xfrm>
          <a:prstGeom prst="rect">
            <a:avLst/>
          </a:prstGeom>
          <a:noFill/>
        </p:spPr>
        <p:txBody>
          <a:bodyPr wrap="square" rtlCol="0">
            <a:spAutoFit/>
            <a:scene3d>
              <a:camera prst="orthographicFront"/>
              <a:lightRig rig="threePt" dir="t"/>
            </a:scene3d>
            <a:sp3d contourW="12700"/>
          </a:bodyPr>
          <a:lstStyle/>
          <a:p>
            <a:pPr>
              <a:defRPr/>
            </a:pPr>
            <a:r>
              <a:rPr lang="zh-TW" altLang="en-US" sz="2800" b="1" dirty="0">
                <a:solidFill>
                  <a:prstClr val="black">
                    <a:lumMod val="75000"/>
                    <a:lumOff val="25000"/>
                  </a:prstClr>
                </a:solidFill>
                <a:latin typeface="微软雅黑"/>
              </a:rPr>
              <a:t>性剝削保護對象 －兒童及少年</a:t>
            </a:r>
            <a:endParaRPr lang="zh-CN" altLang="en-US" sz="2800" b="1" dirty="0">
              <a:solidFill>
                <a:prstClr val="black">
                  <a:lumMod val="75000"/>
                  <a:lumOff val="25000"/>
                </a:prstClr>
              </a:solidFill>
              <a:latin typeface="微软雅黑"/>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lumMod val="75000"/>
                  <a:lumOff val="25000"/>
                </a:prstClr>
              </a:solidFill>
              <a:effectLst/>
              <a:uLnTx/>
              <a:uFillTx/>
              <a:latin typeface="微软雅黑"/>
              <a:ea typeface="微软雅黑"/>
              <a:cs typeface="+mn-cs"/>
            </a:endParaRPr>
          </a:p>
        </p:txBody>
      </p:sp>
    </p:spTree>
    <p:extLst>
      <p:ext uri="{BB962C8B-B14F-4D97-AF65-F5344CB8AC3E}">
        <p14:creationId xmlns:p14="http://schemas.microsoft.com/office/powerpoint/2010/main" val="2905554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1144768" y="2277920"/>
            <a:ext cx="9988052" cy="3350404"/>
          </a:xfrm>
          <a:prstGeom prst="rect">
            <a:avLst/>
          </a:prstGeom>
          <a:noFill/>
        </p:spPr>
        <p:txBody>
          <a:bodyPr wrap="square" rtlCol="0">
            <a:spAutoFit/>
            <a:scene3d>
              <a:camera prst="orthographicFront"/>
              <a:lightRig rig="threePt" dir="t"/>
            </a:scene3d>
            <a:sp3d contourW="12700"/>
          </a:bodyPr>
          <a:lstStyle/>
          <a:p>
            <a:pPr marL="342900" indent="-342900">
              <a:lnSpc>
                <a:spcPct val="150000"/>
              </a:lnSpc>
              <a:buFont typeface="Wingdings" panose="05000000000000000000" pitchFamily="2" charset="2"/>
              <a:buChar char="ü"/>
              <a:defRPr/>
            </a:pPr>
            <a:r>
              <a:rPr lang="zh-TW" altLang="en-US" sz="2400" dirty="0"/>
              <a:t>兒少性剝削往往被理解成「性交易」是兒少</a:t>
            </a:r>
            <a:r>
              <a:rPr lang="zh-TW" altLang="en-US" sz="2400" b="1" dirty="0"/>
              <a:t>「自發」</a:t>
            </a:r>
            <a:r>
              <a:rPr lang="zh-TW" altLang="en-US" sz="2400" dirty="0"/>
              <a:t>的行為忽略兒少與成年人在</a:t>
            </a:r>
            <a:r>
              <a:rPr lang="zh-TW" altLang="en-US" sz="2400" dirty="0">
                <a:solidFill>
                  <a:srgbClr val="C00000"/>
                </a:solidFill>
              </a:rPr>
              <a:t>年齡、身分、經濟條件及社會地位等各方面的權力不對等關係</a:t>
            </a:r>
            <a:r>
              <a:rPr lang="zh-TW" altLang="en-US" sz="2400" dirty="0"/>
              <a:t>。</a:t>
            </a:r>
          </a:p>
          <a:p>
            <a:pPr marL="342900" indent="-342900">
              <a:lnSpc>
                <a:spcPct val="150000"/>
              </a:lnSpc>
              <a:buFont typeface="Wingdings" panose="05000000000000000000" pitchFamily="2" charset="2"/>
              <a:buChar char="ü"/>
              <a:defRPr/>
            </a:pPr>
            <a:r>
              <a:rPr lang="zh-TW" altLang="en-US" sz="2400" dirty="0"/>
              <a:t>因兒童及少年的</a:t>
            </a:r>
            <a:r>
              <a:rPr lang="zh-TW" altLang="en-US" sz="2400" dirty="0">
                <a:solidFill>
                  <a:srgbClr val="C00000"/>
                </a:solidFill>
              </a:rPr>
              <a:t>心智發展尚未成熟</a:t>
            </a:r>
            <a:r>
              <a:rPr lang="zh-TW" altLang="en-US" sz="2400" dirty="0"/>
              <a:t>，容易遭到誘騙，若和他們發生性交易（剝削）行為，往往對兒少年產生永久且難以平復的傷，對社會亦有深遠的負面影響。</a:t>
            </a:r>
          </a:p>
          <a:p>
            <a:pPr marL="342900" indent="-342900">
              <a:lnSpc>
                <a:spcPct val="150000"/>
              </a:lnSpc>
              <a:buFont typeface="Wingdings" panose="05000000000000000000" pitchFamily="2" charset="2"/>
              <a:buChar char="ü"/>
              <a:defRPr/>
            </a:pPr>
            <a:r>
              <a:rPr lang="zh-TW" altLang="en-US" sz="2400" dirty="0"/>
              <a:t>保護兒童及少年免於因任何非法之性活動而遭致性剝削。</a:t>
            </a:r>
          </a:p>
        </p:txBody>
      </p:sp>
      <p:grpSp>
        <p:nvGrpSpPr>
          <p:cNvPr id="19" name="组合 18"/>
          <p:cNvGrpSpPr/>
          <p:nvPr/>
        </p:nvGrpSpPr>
        <p:grpSpPr>
          <a:xfrm>
            <a:off x="9722985" y="6139992"/>
            <a:ext cx="1594303" cy="377374"/>
            <a:chOff x="9722985" y="5717714"/>
            <a:chExt cx="1594303" cy="377374"/>
          </a:xfrm>
        </p:grpSpPr>
        <p:grpSp>
          <p:nvGrpSpPr>
            <p:cNvPr id="20" name="组合 19"/>
            <p:cNvGrpSpPr/>
            <p:nvPr/>
          </p:nvGrpSpPr>
          <p:grpSpPr>
            <a:xfrm>
              <a:off x="9722985" y="5717714"/>
              <a:ext cx="1594303" cy="377374"/>
              <a:chOff x="9956800" y="4113202"/>
              <a:chExt cx="2391457" cy="566062"/>
            </a:xfrm>
          </p:grpSpPr>
          <p:sp>
            <p:nvSpPr>
              <p:cNvPr id="24" name="椭圆 23"/>
              <p:cNvSpPr/>
              <p:nvPr/>
            </p:nvSpPr>
            <p:spPr>
              <a:xfrm>
                <a:off x="9956800" y="4113202"/>
                <a:ext cx="566057" cy="566057"/>
              </a:xfrm>
              <a:prstGeom prst="ellipse">
                <a:avLst/>
              </a:prstGeom>
              <a:solidFill>
                <a:srgbClr val="00A9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椭圆 24"/>
              <p:cNvSpPr/>
              <p:nvPr/>
            </p:nvSpPr>
            <p:spPr>
              <a:xfrm>
                <a:off x="10869500" y="4113207"/>
                <a:ext cx="566057" cy="566057"/>
              </a:xfrm>
              <a:prstGeom prst="ellipse">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6" name="椭圆 25"/>
              <p:cNvSpPr/>
              <p:nvPr/>
            </p:nvSpPr>
            <p:spPr>
              <a:xfrm>
                <a:off x="11782200" y="4113207"/>
                <a:ext cx="566057" cy="566057"/>
              </a:xfrm>
              <a:prstGeom prst="ellipse">
                <a:avLst/>
              </a:prstGeom>
              <a:solidFill>
                <a:srgbClr val="FF8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21" name="椭圆 11"/>
            <p:cNvSpPr/>
            <p:nvPr/>
          </p:nvSpPr>
          <p:spPr>
            <a:xfrm>
              <a:off x="9813775" y="5805485"/>
              <a:ext cx="195792" cy="20182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2" name="椭圆 23"/>
            <p:cNvSpPr/>
            <p:nvPr/>
          </p:nvSpPr>
          <p:spPr>
            <a:xfrm>
              <a:off x="10419225" y="5812121"/>
              <a:ext cx="201824" cy="188558"/>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3" name="椭圆 32"/>
            <p:cNvSpPr/>
            <p:nvPr/>
          </p:nvSpPr>
          <p:spPr>
            <a:xfrm>
              <a:off x="11027691" y="5824802"/>
              <a:ext cx="201824" cy="16319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3" name="矩形 2"/>
          <p:cNvSpPr/>
          <p:nvPr/>
        </p:nvSpPr>
        <p:spPr>
          <a:xfrm>
            <a:off x="927378" y="1026914"/>
            <a:ext cx="5724644" cy="923330"/>
          </a:xfrm>
          <a:prstGeom prst="rect">
            <a:avLst/>
          </a:prstGeom>
        </p:spPr>
        <p:txBody>
          <a:bodyPr wrap="none">
            <a:spAutoFit/>
          </a:bodyPr>
          <a:lstStyle/>
          <a:p>
            <a:pPr marL="274320" indent="-274320">
              <a:spcAft>
                <a:spcPts val="0"/>
              </a:spcAft>
              <a:defRPr/>
            </a:pPr>
            <a:r>
              <a:rPr lang="zh-TW" altLang="en-US" sz="5400" b="1" dirty="0"/>
              <a:t>何謂兒少性剝削？</a:t>
            </a:r>
            <a:endParaRPr lang="en-US" altLang="zh-TW" sz="5400" dirty="0">
              <a:solidFill>
                <a:srgbClr val="C00000"/>
              </a:solidFill>
            </a:endParaRPr>
          </a:p>
        </p:txBody>
      </p:sp>
      <p:pic>
        <p:nvPicPr>
          <p:cNvPr id="13" name="图片 78">
            <a:extLst>
              <a:ext uri="{FF2B5EF4-FFF2-40B4-BE49-F238E27FC236}">
                <a16:creationId xmlns:a16="http://schemas.microsoft.com/office/drawing/2014/main" id="{A1A38A9E-53BB-47AE-B87A-331D721424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9445"/>
          <a:stretch/>
        </p:blipFill>
        <p:spPr>
          <a:xfrm>
            <a:off x="10171266" y="676527"/>
            <a:ext cx="1712849" cy="1257162"/>
          </a:xfrm>
          <a:prstGeom prst="rect">
            <a:avLst/>
          </a:prstGeom>
        </p:spPr>
      </p:pic>
    </p:spTree>
    <p:extLst>
      <p:ext uri="{BB962C8B-B14F-4D97-AF65-F5344CB8AC3E}">
        <p14:creationId xmlns:p14="http://schemas.microsoft.com/office/powerpoint/2010/main" val="1408681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2"/>
          <p:cNvSpPr txBox="1">
            <a:spLocks/>
          </p:cNvSpPr>
          <p:nvPr/>
        </p:nvSpPr>
        <p:spPr>
          <a:xfrm>
            <a:off x="10826309" y="5442872"/>
            <a:ext cx="508000" cy="304800"/>
          </a:xfrm>
          <a:prstGeom prst="rect">
            <a:avLst/>
          </a:prstGeom>
        </p:spPr>
        <p:txBody>
          <a:bodyPr vert="horz" lIns="91440" tIns="45720" rIns="91440" bIns="45720" rtlCol="0" anchor="ctr"/>
          <a:lstStyle>
            <a:defPPr>
              <a:defRPr lang="zh-CN"/>
            </a:defPPr>
            <a:lvl1pPr marL="0" algn="ctr" defTabSz="914400" rtl="0" eaLnBrk="1" latinLnBrk="0" hangingPunct="1">
              <a:defRPr sz="1067" b="1"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01AE17-65DA-46AE-B2E9-44D23823F8E2}" type="slidenum">
              <a:rPr lang="en-US">
                <a:solidFill>
                  <a:prstClr val="white"/>
                </a:solidFill>
                <a:latin typeface="PT Sans Caption"/>
              </a:rPr>
              <a:pPr/>
              <a:t>5</a:t>
            </a:fld>
            <a:endParaRPr lang="en-US">
              <a:solidFill>
                <a:prstClr val="white"/>
              </a:solidFill>
              <a:latin typeface="PT Sans Caption"/>
            </a:endParaRPr>
          </a:p>
        </p:txBody>
      </p:sp>
      <p:sp>
        <p:nvSpPr>
          <p:cNvPr id="21" name="Rectangle 69"/>
          <p:cNvSpPr/>
          <p:nvPr/>
        </p:nvSpPr>
        <p:spPr>
          <a:xfrm>
            <a:off x="346339" y="2444620"/>
            <a:ext cx="2540000" cy="3592829"/>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algn="ctr">
              <a:defRPr/>
            </a:pPr>
            <a:endParaRPr lang="en-US" sz="2400">
              <a:solidFill>
                <a:prstClr val="white"/>
              </a:solidFill>
              <a:latin typeface="PT Sans"/>
            </a:endParaRPr>
          </a:p>
        </p:txBody>
      </p:sp>
      <p:sp>
        <p:nvSpPr>
          <p:cNvPr id="22" name="Rectangle 76"/>
          <p:cNvSpPr/>
          <p:nvPr/>
        </p:nvSpPr>
        <p:spPr>
          <a:xfrm>
            <a:off x="3357309" y="2444619"/>
            <a:ext cx="2540000" cy="3592831"/>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algn="ctr">
              <a:defRPr/>
            </a:pPr>
            <a:endParaRPr lang="en-US" sz="2400">
              <a:solidFill>
                <a:prstClr val="white"/>
              </a:solidFill>
              <a:latin typeface="PT Sans"/>
            </a:endParaRPr>
          </a:p>
        </p:txBody>
      </p:sp>
      <p:sp>
        <p:nvSpPr>
          <p:cNvPr id="24" name="Rectangle 79"/>
          <p:cNvSpPr/>
          <p:nvPr/>
        </p:nvSpPr>
        <p:spPr>
          <a:xfrm>
            <a:off x="6368280" y="2444619"/>
            <a:ext cx="2540000" cy="3592831"/>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algn="ctr">
              <a:defRPr/>
            </a:pPr>
            <a:endParaRPr lang="en-US" sz="2400">
              <a:solidFill>
                <a:prstClr val="white"/>
              </a:solidFill>
              <a:latin typeface="PT Sans"/>
            </a:endParaRPr>
          </a:p>
        </p:txBody>
      </p:sp>
      <p:sp>
        <p:nvSpPr>
          <p:cNvPr id="25" name="Rectangle 82"/>
          <p:cNvSpPr/>
          <p:nvPr/>
        </p:nvSpPr>
        <p:spPr>
          <a:xfrm>
            <a:off x="9379252" y="2444619"/>
            <a:ext cx="2540000" cy="3592831"/>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algn="ctr">
              <a:defRPr/>
            </a:pPr>
            <a:endParaRPr lang="en-US" sz="2400">
              <a:solidFill>
                <a:prstClr val="white"/>
              </a:solidFill>
              <a:latin typeface="PT Sans"/>
            </a:endParaRPr>
          </a:p>
        </p:txBody>
      </p:sp>
      <p:grpSp>
        <p:nvGrpSpPr>
          <p:cNvPr id="26" name="Group 1"/>
          <p:cNvGrpSpPr/>
          <p:nvPr/>
        </p:nvGrpSpPr>
        <p:grpSpPr>
          <a:xfrm>
            <a:off x="7002229" y="1874428"/>
            <a:ext cx="1180033" cy="1180033"/>
            <a:chOff x="780627" y="1897097"/>
            <a:chExt cx="885025" cy="885025"/>
          </a:xfrm>
        </p:grpSpPr>
        <p:sp>
          <p:nvSpPr>
            <p:cNvPr id="27" name="Rectangle 70"/>
            <p:cNvSpPr/>
            <p:nvPr/>
          </p:nvSpPr>
          <p:spPr>
            <a:xfrm rot="13500000">
              <a:off x="780627" y="1897097"/>
              <a:ext cx="885025" cy="885025"/>
            </a:xfrm>
            <a:prstGeom prst="rect">
              <a:avLst/>
            </a:prstGeom>
            <a:solidFill>
              <a:schemeClr val="accent2">
                <a:lumMod val="60000"/>
                <a:lumOff val="40000"/>
              </a:schemeClr>
            </a:solidFill>
            <a:ln w="12700" cap="flat" cmpd="sng" algn="ctr">
              <a:solidFill>
                <a:sysClr val="window" lastClr="FFFFFF"/>
              </a:solidFill>
              <a:prstDash val="solid"/>
            </a:ln>
            <a:effectLst/>
          </p:spPr>
          <p:txBody>
            <a:bodyPr rtlCol="0" anchor="ctr"/>
            <a:lstStyle/>
            <a:p>
              <a:pPr algn="ctr">
                <a:defRPr/>
              </a:pPr>
              <a:endParaRPr lang="en-US" sz="2400">
                <a:solidFill>
                  <a:prstClr val="white"/>
                </a:solidFill>
                <a:latin typeface="PT Sans"/>
              </a:endParaRPr>
            </a:p>
          </p:txBody>
        </p:sp>
        <p:sp>
          <p:nvSpPr>
            <p:cNvPr id="28" name="Freeform 12"/>
            <p:cNvSpPr>
              <a:spLocks noEditPoints="1"/>
            </p:cNvSpPr>
            <p:nvPr/>
          </p:nvSpPr>
          <p:spPr bwMode="auto">
            <a:xfrm>
              <a:off x="942926" y="2114152"/>
              <a:ext cx="560428" cy="450918"/>
            </a:xfrm>
            <a:custGeom>
              <a:avLst/>
              <a:gdLst>
                <a:gd name="T0" fmla="*/ 44 w 174"/>
                <a:gd name="T1" fmla="*/ 121 h 140"/>
                <a:gd name="T2" fmla="*/ 31 w 174"/>
                <a:gd name="T3" fmla="*/ 140 h 140"/>
                <a:gd name="T4" fmla="*/ 141 w 174"/>
                <a:gd name="T5" fmla="*/ 140 h 140"/>
                <a:gd name="T6" fmla="*/ 128 w 174"/>
                <a:gd name="T7" fmla="*/ 121 h 140"/>
                <a:gd name="T8" fmla="*/ 44 w 174"/>
                <a:gd name="T9" fmla="*/ 121 h 140"/>
                <a:gd name="T10" fmla="*/ 0 w 174"/>
                <a:gd name="T11" fmla="*/ 0 h 140"/>
                <a:gd name="T12" fmla="*/ 0 w 174"/>
                <a:gd name="T13" fmla="*/ 106 h 140"/>
                <a:gd name="T14" fmla="*/ 174 w 174"/>
                <a:gd name="T15" fmla="*/ 106 h 140"/>
                <a:gd name="T16" fmla="*/ 174 w 174"/>
                <a:gd name="T17" fmla="*/ 0 h 140"/>
                <a:gd name="T18" fmla="*/ 0 w 174"/>
                <a:gd name="T19" fmla="*/ 0 h 140"/>
                <a:gd name="T20" fmla="*/ 162 w 174"/>
                <a:gd name="T21" fmla="*/ 95 h 140"/>
                <a:gd name="T22" fmla="*/ 11 w 174"/>
                <a:gd name="T23" fmla="*/ 95 h 140"/>
                <a:gd name="T24" fmla="*/ 11 w 174"/>
                <a:gd name="T25" fmla="*/ 11 h 140"/>
                <a:gd name="T26" fmla="*/ 162 w 174"/>
                <a:gd name="T27" fmla="*/ 11 h 140"/>
                <a:gd name="T28" fmla="*/ 162 w 174"/>
                <a:gd name="T29" fmla="*/ 9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140">
                  <a:moveTo>
                    <a:pt x="44" y="121"/>
                  </a:moveTo>
                  <a:lnTo>
                    <a:pt x="31" y="140"/>
                  </a:lnTo>
                  <a:lnTo>
                    <a:pt x="141" y="140"/>
                  </a:lnTo>
                  <a:lnTo>
                    <a:pt x="128" y="121"/>
                  </a:lnTo>
                  <a:lnTo>
                    <a:pt x="44" y="121"/>
                  </a:lnTo>
                  <a:close/>
                  <a:moveTo>
                    <a:pt x="0" y="0"/>
                  </a:moveTo>
                  <a:lnTo>
                    <a:pt x="0" y="106"/>
                  </a:lnTo>
                  <a:lnTo>
                    <a:pt x="174" y="106"/>
                  </a:lnTo>
                  <a:lnTo>
                    <a:pt x="174" y="0"/>
                  </a:lnTo>
                  <a:lnTo>
                    <a:pt x="0" y="0"/>
                  </a:lnTo>
                  <a:close/>
                  <a:moveTo>
                    <a:pt x="162" y="95"/>
                  </a:moveTo>
                  <a:lnTo>
                    <a:pt x="11" y="95"/>
                  </a:lnTo>
                  <a:lnTo>
                    <a:pt x="11" y="11"/>
                  </a:lnTo>
                  <a:lnTo>
                    <a:pt x="162" y="11"/>
                  </a:lnTo>
                  <a:lnTo>
                    <a:pt x="162" y="95"/>
                  </a:lnTo>
                  <a:close/>
                </a:path>
              </a:pathLst>
            </a:custGeom>
            <a:solidFill>
              <a:sysClr val="window" lastClr="FFFFFF"/>
            </a:solidFill>
            <a:ln>
              <a:noFill/>
            </a:ln>
            <a:extLst/>
          </p:spPr>
          <p:txBody>
            <a:bodyPr vert="horz" wrap="square" lIns="121920" tIns="60960" rIns="121920" bIns="60960" numCol="1" anchor="t" anchorCtr="0" compatLnSpc="1">
              <a:prstTxWarp prst="textNoShape">
                <a:avLst/>
              </a:prstTxWarp>
            </a:bodyPr>
            <a:lstStyle/>
            <a:p>
              <a:pPr>
                <a:defRPr/>
              </a:pPr>
              <a:endParaRPr lang="en-US" sz="2400">
                <a:solidFill>
                  <a:prstClr val="black"/>
                </a:solidFill>
                <a:latin typeface="PT Sans"/>
              </a:endParaRPr>
            </a:p>
          </p:txBody>
        </p:sp>
      </p:grpSp>
      <p:sp>
        <p:nvSpPr>
          <p:cNvPr id="30" name="Rectangle 77"/>
          <p:cNvSpPr/>
          <p:nvPr/>
        </p:nvSpPr>
        <p:spPr>
          <a:xfrm rot="13500000">
            <a:off x="4103021" y="1868841"/>
            <a:ext cx="1180033" cy="1180033"/>
          </a:xfrm>
          <a:prstGeom prst="rect">
            <a:avLst/>
          </a:prstGeom>
          <a:solidFill>
            <a:schemeClr val="tx1">
              <a:lumMod val="75000"/>
              <a:lumOff val="25000"/>
            </a:schemeClr>
          </a:solidFill>
          <a:ln w="3175" cap="flat" cmpd="sng" algn="ctr">
            <a:solidFill>
              <a:sysClr val="window" lastClr="FFFFFF"/>
            </a:solidFill>
            <a:prstDash val="solid"/>
          </a:ln>
          <a:effectLst/>
        </p:spPr>
        <p:txBody>
          <a:bodyPr rtlCol="0" anchor="ctr"/>
          <a:lstStyle/>
          <a:p>
            <a:pPr algn="ctr">
              <a:defRPr/>
            </a:pPr>
            <a:endParaRPr lang="en-US" sz="2400">
              <a:solidFill>
                <a:prstClr val="white"/>
              </a:solidFill>
              <a:latin typeface="PT Sans"/>
            </a:endParaRPr>
          </a:p>
        </p:txBody>
      </p:sp>
      <p:sp>
        <p:nvSpPr>
          <p:cNvPr id="33" name="Rectangle 80"/>
          <p:cNvSpPr/>
          <p:nvPr/>
        </p:nvSpPr>
        <p:spPr>
          <a:xfrm rot="13500000">
            <a:off x="10121008" y="1854605"/>
            <a:ext cx="1180033" cy="1180033"/>
          </a:xfrm>
          <a:prstGeom prst="rect">
            <a:avLst/>
          </a:prstGeom>
          <a:solidFill>
            <a:schemeClr val="accent3"/>
          </a:solidFill>
          <a:ln w="3175" cap="flat" cmpd="sng" algn="ctr">
            <a:solidFill>
              <a:sysClr val="window" lastClr="FFFFFF"/>
            </a:solidFill>
            <a:prstDash val="solid"/>
          </a:ln>
          <a:effectLst/>
        </p:spPr>
        <p:txBody>
          <a:bodyPr rtlCol="0" anchor="ctr"/>
          <a:lstStyle/>
          <a:p>
            <a:pPr algn="ctr">
              <a:defRPr/>
            </a:pPr>
            <a:endParaRPr lang="en-US" sz="2400">
              <a:solidFill>
                <a:prstClr val="white"/>
              </a:solidFill>
              <a:latin typeface="PT Sans"/>
            </a:endParaRPr>
          </a:p>
        </p:txBody>
      </p:sp>
      <p:grpSp>
        <p:nvGrpSpPr>
          <p:cNvPr id="35" name="Group 6"/>
          <p:cNvGrpSpPr/>
          <p:nvPr/>
        </p:nvGrpSpPr>
        <p:grpSpPr>
          <a:xfrm>
            <a:off x="1090020" y="1803647"/>
            <a:ext cx="1122427" cy="1090877"/>
            <a:chOff x="7603086" y="1865445"/>
            <a:chExt cx="841820" cy="818158"/>
          </a:xfrm>
        </p:grpSpPr>
        <p:sp>
          <p:nvSpPr>
            <p:cNvPr id="36" name="Rectangle 83"/>
            <p:cNvSpPr/>
            <p:nvPr/>
          </p:nvSpPr>
          <p:spPr>
            <a:xfrm rot="13500000">
              <a:off x="7614917" y="1853614"/>
              <a:ext cx="818158" cy="841820"/>
            </a:xfrm>
            <a:prstGeom prst="rect">
              <a:avLst/>
            </a:prstGeom>
            <a:solidFill>
              <a:schemeClr val="accent6">
                <a:lumMod val="60000"/>
                <a:lumOff val="40000"/>
              </a:schemeClr>
            </a:solidFill>
            <a:ln w="3175" cap="flat" cmpd="sng" algn="ctr">
              <a:solidFill>
                <a:sysClr val="window" lastClr="FFFFFF"/>
              </a:solidFill>
              <a:prstDash val="solid"/>
            </a:ln>
            <a:effectLst/>
          </p:spPr>
          <p:txBody>
            <a:bodyPr rtlCol="0" anchor="ctr"/>
            <a:lstStyle/>
            <a:p>
              <a:pPr algn="ctr">
                <a:defRPr/>
              </a:pPr>
              <a:endParaRPr lang="en-US" sz="2400">
                <a:solidFill>
                  <a:prstClr val="white"/>
                </a:solidFill>
                <a:latin typeface="PT Sans"/>
              </a:endParaRPr>
            </a:p>
          </p:txBody>
        </p:sp>
        <p:sp>
          <p:nvSpPr>
            <p:cNvPr id="37" name="Freeform 245"/>
            <p:cNvSpPr>
              <a:spLocks noEditPoints="1"/>
            </p:cNvSpPr>
            <p:nvPr/>
          </p:nvSpPr>
          <p:spPr bwMode="auto">
            <a:xfrm>
              <a:off x="7774375" y="2070455"/>
              <a:ext cx="446898" cy="485970"/>
            </a:xfrm>
            <a:custGeom>
              <a:avLst/>
              <a:gdLst>
                <a:gd name="T0" fmla="*/ 175 w 269"/>
                <a:gd name="T1" fmla="*/ 54 h 292"/>
                <a:gd name="T2" fmla="*/ 104 w 269"/>
                <a:gd name="T3" fmla="*/ 50 h 292"/>
                <a:gd name="T4" fmla="*/ 34 w 269"/>
                <a:gd name="T5" fmla="*/ 153 h 292"/>
                <a:gd name="T6" fmla="*/ 4 w 269"/>
                <a:gd name="T7" fmla="*/ 155 h 292"/>
                <a:gd name="T8" fmla="*/ 95 w 269"/>
                <a:gd name="T9" fmla="*/ 21 h 292"/>
                <a:gd name="T10" fmla="*/ 197 w 269"/>
                <a:gd name="T11" fmla="*/ 31 h 292"/>
                <a:gd name="T12" fmla="*/ 226 w 269"/>
                <a:gd name="T13" fmla="*/ 0 h 292"/>
                <a:gd name="T14" fmla="*/ 233 w 269"/>
                <a:gd name="T15" fmla="*/ 86 h 292"/>
                <a:gd name="T16" fmla="*/ 142 w 269"/>
                <a:gd name="T17" fmla="*/ 89 h 292"/>
                <a:gd name="T18" fmla="*/ 175 w 269"/>
                <a:gd name="T19" fmla="*/ 54 h 292"/>
                <a:gd name="T20" fmla="*/ 174 w 269"/>
                <a:gd name="T21" fmla="*/ 271 h 292"/>
                <a:gd name="T22" fmla="*/ 135 w 269"/>
                <a:gd name="T23" fmla="*/ 277 h 292"/>
                <a:gd name="T24" fmla="*/ 73 w 269"/>
                <a:gd name="T25" fmla="*/ 261 h 292"/>
                <a:gd name="T26" fmla="*/ 44 w 269"/>
                <a:gd name="T27" fmla="*/ 292 h 292"/>
                <a:gd name="T28" fmla="*/ 36 w 269"/>
                <a:gd name="T29" fmla="*/ 206 h 292"/>
                <a:gd name="T30" fmla="*/ 127 w 269"/>
                <a:gd name="T31" fmla="*/ 203 h 292"/>
                <a:gd name="T32" fmla="*/ 94 w 269"/>
                <a:gd name="T33" fmla="*/ 238 h 292"/>
                <a:gd name="T34" fmla="*/ 165 w 269"/>
                <a:gd name="T35" fmla="*/ 242 h 292"/>
                <a:gd name="T36" fmla="*/ 235 w 269"/>
                <a:gd name="T37" fmla="*/ 140 h 292"/>
                <a:gd name="T38" fmla="*/ 265 w 269"/>
                <a:gd name="T39" fmla="*/ 138 h 292"/>
                <a:gd name="T40" fmla="*/ 174 w 269"/>
                <a:gd name="T41" fmla="*/ 27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292">
                  <a:moveTo>
                    <a:pt x="175" y="54"/>
                  </a:moveTo>
                  <a:cubicBezTo>
                    <a:pt x="153" y="44"/>
                    <a:pt x="128" y="43"/>
                    <a:pt x="104" y="50"/>
                  </a:cubicBezTo>
                  <a:cubicBezTo>
                    <a:pt x="60" y="64"/>
                    <a:pt x="31" y="106"/>
                    <a:pt x="34" y="153"/>
                  </a:cubicBezTo>
                  <a:cubicBezTo>
                    <a:pt x="4" y="155"/>
                    <a:pt x="4" y="155"/>
                    <a:pt x="4" y="155"/>
                  </a:cubicBezTo>
                  <a:cubicBezTo>
                    <a:pt x="0" y="94"/>
                    <a:pt x="38" y="40"/>
                    <a:pt x="95" y="21"/>
                  </a:cubicBezTo>
                  <a:cubicBezTo>
                    <a:pt x="129" y="11"/>
                    <a:pt x="166" y="14"/>
                    <a:pt x="197" y="31"/>
                  </a:cubicBezTo>
                  <a:cubicBezTo>
                    <a:pt x="226" y="0"/>
                    <a:pt x="226" y="0"/>
                    <a:pt x="226" y="0"/>
                  </a:cubicBezTo>
                  <a:cubicBezTo>
                    <a:pt x="233" y="86"/>
                    <a:pt x="233" y="86"/>
                    <a:pt x="233" y="86"/>
                  </a:cubicBezTo>
                  <a:cubicBezTo>
                    <a:pt x="142" y="89"/>
                    <a:pt x="142" y="89"/>
                    <a:pt x="142" y="89"/>
                  </a:cubicBezTo>
                  <a:lnTo>
                    <a:pt x="175" y="54"/>
                  </a:lnTo>
                  <a:close/>
                  <a:moveTo>
                    <a:pt x="174" y="271"/>
                  </a:moveTo>
                  <a:cubicBezTo>
                    <a:pt x="161" y="275"/>
                    <a:pt x="148" y="277"/>
                    <a:pt x="135" y="277"/>
                  </a:cubicBezTo>
                  <a:cubicBezTo>
                    <a:pt x="113" y="277"/>
                    <a:pt x="92" y="271"/>
                    <a:pt x="73" y="261"/>
                  </a:cubicBezTo>
                  <a:cubicBezTo>
                    <a:pt x="44" y="292"/>
                    <a:pt x="44" y="292"/>
                    <a:pt x="44" y="292"/>
                  </a:cubicBezTo>
                  <a:cubicBezTo>
                    <a:pt x="36" y="206"/>
                    <a:pt x="36" y="206"/>
                    <a:pt x="36" y="206"/>
                  </a:cubicBezTo>
                  <a:cubicBezTo>
                    <a:pt x="127" y="203"/>
                    <a:pt x="127" y="203"/>
                    <a:pt x="127" y="203"/>
                  </a:cubicBezTo>
                  <a:cubicBezTo>
                    <a:pt x="94" y="238"/>
                    <a:pt x="94" y="238"/>
                    <a:pt x="94" y="238"/>
                  </a:cubicBezTo>
                  <a:cubicBezTo>
                    <a:pt x="116" y="248"/>
                    <a:pt x="142" y="249"/>
                    <a:pt x="165" y="242"/>
                  </a:cubicBezTo>
                  <a:cubicBezTo>
                    <a:pt x="209" y="228"/>
                    <a:pt x="238" y="186"/>
                    <a:pt x="235" y="140"/>
                  </a:cubicBezTo>
                  <a:cubicBezTo>
                    <a:pt x="265" y="138"/>
                    <a:pt x="265" y="138"/>
                    <a:pt x="265" y="138"/>
                  </a:cubicBezTo>
                  <a:cubicBezTo>
                    <a:pt x="269" y="198"/>
                    <a:pt x="232" y="253"/>
                    <a:pt x="174" y="271"/>
                  </a:cubicBezTo>
                  <a:close/>
                </a:path>
              </a:pathLst>
            </a:custGeom>
            <a:solidFill>
              <a:sysClr val="window" lastClr="FFFFFF"/>
            </a:solidFill>
            <a:ln>
              <a:noFill/>
            </a:ln>
            <a:extLst/>
          </p:spPr>
          <p:txBody>
            <a:bodyPr vert="horz" wrap="square" lIns="121920" tIns="60960" rIns="121920" bIns="60960" numCol="1" anchor="t" anchorCtr="0" compatLnSpc="1">
              <a:prstTxWarp prst="textNoShape">
                <a:avLst/>
              </a:prstTxWarp>
            </a:bodyPr>
            <a:lstStyle/>
            <a:p>
              <a:pPr>
                <a:defRPr/>
              </a:pPr>
              <a:endParaRPr lang="en-US" sz="2400">
                <a:solidFill>
                  <a:prstClr val="black"/>
                </a:solidFill>
                <a:latin typeface="PT Sans"/>
              </a:endParaRPr>
            </a:p>
          </p:txBody>
        </p:sp>
      </p:grpSp>
      <p:grpSp>
        <p:nvGrpSpPr>
          <p:cNvPr id="38" name="组合 37"/>
          <p:cNvGrpSpPr/>
          <p:nvPr/>
        </p:nvGrpSpPr>
        <p:grpSpPr>
          <a:xfrm>
            <a:off x="480571" y="3366193"/>
            <a:ext cx="2302760" cy="1341696"/>
            <a:chOff x="1114359" y="4205742"/>
            <a:chExt cx="2302760" cy="1341695"/>
          </a:xfrm>
        </p:grpSpPr>
        <p:sp>
          <p:nvSpPr>
            <p:cNvPr id="39" name="TextBox 51"/>
            <p:cNvSpPr txBox="1"/>
            <p:nvPr/>
          </p:nvSpPr>
          <p:spPr>
            <a:xfrm>
              <a:off x="1114359" y="4531774"/>
              <a:ext cx="2302760" cy="1015663"/>
            </a:xfrm>
            <a:prstGeom prst="rect">
              <a:avLst/>
            </a:prstGeom>
            <a:noFill/>
          </p:spPr>
          <p:txBody>
            <a:bodyPr wrap="square" rtlCol="0">
              <a:spAutoFit/>
            </a:bodyPr>
            <a:lstStyle/>
            <a:p>
              <a:pPr algn="ctr"/>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rPr>
                <a:t>使兒童或少年為有對價之性交或猥褻之行為</a:t>
              </a:r>
            </a:p>
          </p:txBody>
        </p:sp>
        <p:sp>
          <p:nvSpPr>
            <p:cNvPr id="40" name="TextBox 21"/>
            <p:cNvSpPr txBox="1"/>
            <p:nvPr/>
          </p:nvSpPr>
          <p:spPr>
            <a:xfrm>
              <a:off x="1612067" y="4205742"/>
              <a:ext cx="1345528" cy="369332"/>
            </a:xfrm>
            <a:prstGeom prst="rect">
              <a:avLst/>
            </a:prstGeom>
            <a:noFill/>
          </p:spPr>
          <p:txBody>
            <a:bodyPr wrap="square" rtlCol="0">
              <a:spAutoFit/>
            </a:bodyPr>
            <a:lstStyle>
              <a:defPPr>
                <a:defRPr lang="en-US"/>
              </a:defPPr>
              <a:lvl1pPr algn="ctr">
                <a:defRPr sz="1200">
                  <a:latin typeface="PT Sans Caption" panose="020B0603020203020204" pitchFamily="34" charset="0"/>
                </a:defRPr>
              </a:lvl1pPr>
            </a:lstStyle>
            <a:p>
              <a:r>
                <a:rPr lang="zh-TW" altLang="en-US" sz="1800" b="1" dirty="0">
                  <a:solidFill>
                    <a:prstClr val="black">
                      <a:lumMod val="85000"/>
                      <a:lumOff val="15000"/>
                    </a:prstClr>
                  </a:solidFill>
                  <a:latin typeface="微软雅黑" panose="020B0503020204020204" pitchFamily="34" charset="-122"/>
                  <a:ea typeface="微软雅黑" panose="020B0503020204020204" pitchFamily="34" charset="-122"/>
                </a:rPr>
                <a:t>第</a:t>
              </a:r>
              <a:r>
                <a:rPr lang="en-US" altLang="zh-TW" sz="1800" b="1" dirty="0">
                  <a:solidFill>
                    <a:prstClr val="black">
                      <a:lumMod val="85000"/>
                      <a:lumOff val="15000"/>
                    </a:prstClr>
                  </a:solidFill>
                  <a:latin typeface="微软雅黑" panose="020B0503020204020204" pitchFamily="34" charset="-122"/>
                  <a:ea typeface="微软雅黑" panose="020B0503020204020204" pitchFamily="34" charset="-122"/>
                </a:rPr>
                <a:t>2-1-1</a:t>
              </a:r>
              <a:r>
                <a:rPr lang="zh-TW" altLang="en-US" sz="1800" b="1" dirty="0">
                  <a:solidFill>
                    <a:prstClr val="black">
                      <a:lumMod val="85000"/>
                      <a:lumOff val="15000"/>
                    </a:prstClr>
                  </a:solidFill>
                  <a:latin typeface="微软雅黑" panose="020B0503020204020204" pitchFamily="34" charset="-122"/>
                  <a:ea typeface="微软雅黑" panose="020B0503020204020204" pitchFamily="34" charset="-122"/>
                </a:rPr>
                <a:t>款</a:t>
              </a:r>
              <a:endParaRPr lang="zh-CN" altLang="en-US" sz="1800" b="1" dirty="0">
                <a:solidFill>
                  <a:prstClr val="black">
                    <a:lumMod val="85000"/>
                    <a:lumOff val="15000"/>
                  </a:prstClr>
                </a:solidFill>
                <a:latin typeface="Calibri" panose="020F0502020204030204"/>
              </a:endParaRPr>
            </a:p>
          </p:txBody>
        </p:sp>
      </p:grpSp>
      <p:grpSp>
        <p:nvGrpSpPr>
          <p:cNvPr id="41" name="组合 40"/>
          <p:cNvGrpSpPr/>
          <p:nvPr/>
        </p:nvGrpSpPr>
        <p:grpSpPr>
          <a:xfrm>
            <a:off x="3541655" y="3347367"/>
            <a:ext cx="2302760" cy="1341695"/>
            <a:chOff x="1157814" y="4205742"/>
            <a:chExt cx="2302760" cy="1029251"/>
          </a:xfrm>
        </p:grpSpPr>
        <p:sp>
          <p:nvSpPr>
            <p:cNvPr id="42" name="TextBox 51"/>
            <p:cNvSpPr txBox="1"/>
            <p:nvPr/>
          </p:nvSpPr>
          <p:spPr>
            <a:xfrm>
              <a:off x="1157814" y="4455850"/>
              <a:ext cx="2302760" cy="779143"/>
            </a:xfrm>
            <a:prstGeom prst="rect">
              <a:avLst/>
            </a:prstGeom>
            <a:noFill/>
          </p:spPr>
          <p:txBody>
            <a:bodyPr wrap="square" rtlCol="0">
              <a:spAutoFit/>
            </a:bodyPr>
            <a:lstStyle/>
            <a:p>
              <a:pPr algn="ctr"/>
              <a:r>
                <a:rPr lang="zh-TW" altLang="en-US" sz="2000" b="1" dirty="0">
                  <a:solidFill>
                    <a:srgbClr val="C00000"/>
                  </a:solidFill>
                  <a:latin typeface="微軟正黑體" panose="020B0604030504040204" pitchFamily="34" charset="-120"/>
                  <a:ea typeface="微軟正黑體" panose="020B0604030504040204" pitchFamily="34" charset="-120"/>
                </a:rPr>
                <a:t>利用兒童及少年為性交、猥褻之行為，以供人觀覽</a:t>
              </a:r>
            </a:p>
          </p:txBody>
        </p:sp>
        <p:sp>
          <p:nvSpPr>
            <p:cNvPr id="43" name="TextBox 21"/>
            <p:cNvSpPr txBox="1"/>
            <p:nvPr/>
          </p:nvSpPr>
          <p:spPr>
            <a:xfrm>
              <a:off x="1612067" y="4205742"/>
              <a:ext cx="1345528" cy="283325"/>
            </a:xfrm>
            <a:prstGeom prst="rect">
              <a:avLst/>
            </a:prstGeom>
            <a:noFill/>
          </p:spPr>
          <p:txBody>
            <a:bodyPr wrap="square" rtlCol="0">
              <a:spAutoFit/>
            </a:bodyPr>
            <a:lstStyle>
              <a:defPPr>
                <a:defRPr lang="en-US"/>
              </a:defPPr>
              <a:lvl1pPr algn="ctr">
                <a:defRPr sz="1200">
                  <a:latin typeface="PT Sans Caption" panose="020B0603020203020204" pitchFamily="34" charset="0"/>
                </a:defRPr>
              </a:lvl1pPr>
            </a:lstStyle>
            <a:p>
              <a:r>
                <a:rPr lang="zh-TW" altLang="en-US" sz="1800" b="1" dirty="0">
                  <a:solidFill>
                    <a:prstClr val="black">
                      <a:lumMod val="85000"/>
                      <a:lumOff val="15000"/>
                    </a:prstClr>
                  </a:solidFill>
                  <a:latin typeface="微软雅黑" panose="020B0503020204020204" pitchFamily="34" charset="-122"/>
                  <a:ea typeface="微软雅黑" panose="020B0503020204020204" pitchFamily="34" charset="-122"/>
                </a:rPr>
                <a:t>第</a:t>
              </a:r>
              <a:r>
                <a:rPr lang="en-US" altLang="zh-TW" sz="1800" b="1" dirty="0">
                  <a:solidFill>
                    <a:prstClr val="black">
                      <a:lumMod val="85000"/>
                      <a:lumOff val="15000"/>
                    </a:prstClr>
                  </a:solidFill>
                  <a:latin typeface="微软雅黑" panose="020B0503020204020204" pitchFamily="34" charset="-122"/>
                  <a:ea typeface="微软雅黑" panose="020B0503020204020204" pitchFamily="34" charset="-122"/>
                </a:rPr>
                <a:t>2-1-2</a:t>
              </a:r>
              <a:r>
                <a:rPr lang="zh-TW" altLang="en-US" sz="1800" b="1" dirty="0">
                  <a:solidFill>
                    <a:prstClr val="black">
                      <a:lumMod val="85000"/>
                      <a:lumOff val="15000"/>
                    </a:prstClr>
                  </a:solidFill>
                  <a:latin typeface="微软雅黑" panose="020B0503020204020204" pitchFamily="34" charset="-122"/>
                  <a:ea typeface="微软雅黑" panose="020B0503020204020204" pitchFamily="34" charset="-122"/>
                </a:rPr>
                <a:t>款</a:t>
              </a:r>
              <a:endParaRPr lang="zh-CN" altLang="en-US" sz="1800" b="1" dirty="0">
                <a:solidFill>
                  <a:prstClr val="black">
                    <a:lumMod val="85000"/>
                    <a:lumOff val="15000"/>
                  </a:prstClr>
                </a:solidFill>
                <a:latin typeface="Calibri" panose="020F0502020204030204"/>
              </a:endParaRPr>
            </a:p>
          </p:txBody>
        </p:sp>
      </p:grpSp>
      <p:grpSp>
        <p:nvGrpSpPr>
          <p:cNvPr id="44" name="组合 43"/>
          <p:cNvGrpSpPr/>
          <p:nvPr/>
        </p:nvGrpSpPr>
        <p:grpSpPr>
          <a:xfrm>
            <a:off x="6383891" y="3357278"/>
            <a:ext cx="2426029" cy="2880577"/>
            <a:chOff x="1061535" y="4205742"/>
            <a:chExt cx="2426029" cy="2880577"/>
          </a:xfrm>
        </p:grpSpPr>
        <p:sp>
          <p:nvSpPr>
            <p:cNvPr id="45" name="TextBox 51"/>
            <p:cNvSpPr txBox="1"/>
            <p:nvPr/>
          </p:nvSpPr>
          <p:spPr>
            <a:xfrm>
              <a:off x="1061535" y="4531774"/>
              <a:ext cx="2426029" cy="2554545"/>
            </a:xfrm>
            <a:prstGeom prst="rect">
              <a:avLst/>
            </a:prstGeom>
            <a:noFill/>
          </p:spPr>
          <p:txBody>
            <a:bodyPr wrap="square" rtlCol="0">
              <a:spAutoFit/>
            </a:bodyPr>
            <a:lstStyle/>
            <a:p>
              <a:r>
                <a:rPr lang="zh-TW" altLang="en-US" sz="2000" b="1" dirty="0">
                  <a:solidFill>
                    <a:srgbClr val="C00000"/>
                  </a:solidFill>
                  <a:latin typeface="微軟正黑體" panose="020B0604030504040204" pitchFamily="34" charset="-120"/>
                  <a:ea typeface="微軟正黑體" panose="020B0604030504040204" pitchFamily="34" charset="-120"/>
                </a:rPr>
                <a:t>拍攝、製造、散布、播送、交付、公然陳列或販賣兒童或少年之性影像、與性相關而客觀上足以引起性慾或羞恥之圖畫、語音或其他物品</a:t>
              </a:r>
            </a:p>
          </p:txBody>
        </p:sp>
        <p:sp>
          <p:nvSpPr>
            <p:cNvPr id="46" name="TextBox 21"/>
            <p:cNvSpPr txBox="1"/>
            <p:nvPr/>
          </p:nvSpPr>
          <p:spPr>
            <a:xfrm>
              <a:off x="1612067" y="4205742"/>
              <a:ext cx="1345528" cy="369332"/>
            </a:xfrm>
            <a:prstGeom prst="rect">
              <a:avLst/>
            </a:prstGeom>
            <a:noFill/>
          </p:spPr>
          <p:txBody>
            <a:bodyPr wrap="square" rtlCol="0">
              <a:spAutoFit/>
            </a:bodyPr>
            <a:lstStyle>
              <a:defPPr>
                <a:defRPr lang="en-US"/>
              </a:defPPr>
              <a:lvl1pPr algn="ctr">
                <a:defRPr sz="1200">
                  <a:latin typeface="PT Sans Caption" panose="020B0603020203020204" pitchFamily="34" charset="0"/>
                </a:defRPr>
              </a:lvl1pPr>
            </a:lstStyle>
            <a:p>
              <a:r>
                <a:rPr lang="zh-TW" altLang="en-US" sz="1800" b="1" dirty="0">
                  <a:solidFill>
                    <a:prstClr val="black">
                      <a:lumMod val="85000"/>
                      <a:lumOff val="15000"/>
                    </a:prstClr>
                  </a:solidFill>
                  <a:latin typeface="微软雅黑" panose="020B0503020204020204" pitchFamily="34" charset="-122"/>
                  <a:ea typeface="微软雅黑" panose="020B0503020204020204" pitchFamily="34" charset="-122"/>
                </a:rPr>
                <a:t>第</a:t>
              </a:r>
              <a:r>
                <a:rPr lang="en-US" altLang="zh-TW" sz="1800" b="1" dirty="0">
                  <a:solidFill>
                    <a:prstClr val="black">
                      <a:lumMod val="85000"/>
                      <a:lumOff val="15000"/>
                    </a:prstClr>
                  </a:solidFill>
                  <a:latin typeface="微软雅黑" panose="020B0503020204020204" pitchFamily="34" charset="-122"/>
                  <a:ea typeface="微软雅黑" panose="020B0503020204020204" pitchFamily="34" charset="-122"/>
                </a:rPr>
                <a:t>2-1-3</a:t>
              </a:r>
              <a:r>
                <a:rPr lang="zh-TW" altLang="en-US" sz="1800" b="1" dirty="0">
                  <a:solidFill>
                    <a:prstClr val="black">
                      <a:lumMod val="85000"/>
                      <a:lumOff val="15000"/>
                    </a:prstClr>
                  </a:solidFill>
                  <a:latin typeface="微软雅黑" panose="020B0503020204020204" pitchFamily="34" charset="-122"/>
                  <a:ea typeface="微软雅黑" panose="020B0503020204020204" pitchFamily="34" charset="-122"/>
                </a:rPr>
                <a:t>款</a:t>
              </a:r>
              <a:endParaRPr lang="zh-CN" altLang="en-US" sz="1800" b="1" dirty="0">
                <a:solidFill>
                  <a:prstClr val="black">
                    <a:lumMod val="85000"/>
                    <a:lumOff val="15000"/>
                  </a:prstClr>
                </a:solidFill>
                <a:latin typeface="Calibri" panose="020F0502020204030204"/>
              </a:endParaRPr>
            </a:p>
          </p:txBody>
        </p:sp>
      </p:grpSp>
      <p:grpSp>
        <p:nvGrpSpPr>
          <p:cNvPr id="47" name="组合 46"/>
          <p:cNvGrpSpPr/>
          <p:nvPr/>
        </p:nvGrpSpPr>
        <p:grpSpPr>
          <a:xfrm>
            <a:off x="9474423" y="3421067"/>
            <a:ext cx="2302760" cy="1649471"/>
            <a:chOff x="1114359" y="4205742"/>
            <a:chExt cx="2302760" cy="1649469"/>
          </a:xfrm>
        </p:grpSpPr>
        <p:sp>
          <p:nvSpPr>
            <p:cNvPr id="48" name="TextBox 51"/>
            <p:cNvSpPr txBox="1"/>
            <p:nvPr/>
          </p:nvSpPr>
          <p:spPr>
            <a:xfrm>
              <a:off x="1114359" y="4531774"/>
              <a:ext cx="2302760" cy="1323437"/>
            </a:xfrm>
            <a:prstGeom prst="rect">
              <a:avLst/>
            </a:prstGeom>
            <a:noFill/>
          </p:spPr>
          <p:txBody>
            <a:bodyPr wrap="square" rtlCol="0">
              <a:spAutoFit/>
            </a:bodyPr>
            <a:lstStyle/>
            <a:p>
              <a:pPr algn="ctr"/>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rPr>
                <a:t>使兒童或少年坐檯陪酒或涉及色情之伴遊、伴唱、伴舞等行為</a:t>
              </a:r>
            </a:p>
          </p:txBody>
        </p:sp>
        <p:sp>
          <p:nvSpPr>
            <p:cNvPr id="49" name="TextBox 21"/>
            <p:cNvSpPr txBox="1"/>
            <p:nvPr/>
          </p:nvSpPr>
          <p:spPr>
            <a:xfrm>
              <a:off x="1612067" y="4205742"/>
              <a:ext cx="1345528" cy="369332"/>
            </a:xfrm>
            <a:prstGeom prst="rect">
              <a:avLst/>
            </a:prstGeom>
            <a:noFill/>
          </p:spPr>
          <p:txBody>
            <a:bodyPr wrap="square" rtlCol="0">
              <a:spAutoFit/>
            </a:bodyPr>
            <a:lstStyle>
              <a:defPPr>
                <a:defRPr lang="en-US"/>
              </a:defPPr>
              <a:lvl1pPr algn="ctr">
                <a:defRPr sz="1200">
                  <a:latin typeface="PT Sans Caption" panose="020B0603020203020204" pitchFamily="34" charset="0"/>
                </a:defRPr>
              </a:lvl1pPr>
            </a:lstStyle>
            <a:p>
              <a:r>
                <a:rPr lang="zh-TW" altLang="en-US" sz="1800" b="1" dirty="0">
                  <a:solidFill>
                    <a:prstClr val="black">
                      <a:lumMod val="85000"/>
                      <a:lumOff val="15000"/>
                    </a:prstClr>
                  </a:solidFill>
                  <a:latin typeface="微软雅黑" panose="020B0503020204020204" pitchFamily="34" charset="-122"/>
                  <a:ea typeface="微软雅黑" panose="020B0503020204020204" pitchFamily="34" charset="-122"/>
                </a:rPr>
                <a:t>第</a:t>
              </a:r>
              <a:r>
                <a:rPr lang="en-US" altLang="zh-TW" sz="1800" b="1" dirty="0">
                  <a:solidFill>
                    <a:prstClr val="black">
                      <a:lumMod val="85000"/>
                      <a:lumOff val="15000"/>
                    </a:prstClr>
                  </a:solidFill>
                  <a:latin typeface="微软雅黑" panose="020B0503020204020204" pitchFamily="34" charset="-122"/>
                  <a:ea typeface="微软雅黑" panose="020B0503020204020204" pitchFamily="34" charset="-122"/>
                </a:rPr>
                <a:t>2-1-4</a:t>
              </a:r>
              <a:r>
                <a:rPr lang="zh-TW" altLang="en-US" sz="1800" b="1" dirty="0">
                  <a:solidFill>
                    <a:prstClr val="black">
                      <a:lumMod val="85000"/>
                      <a:lumOff val="15000"/>
                    </a:prstClr>
                  </a:solidFill>
                  <a:latin typeface="微软雅黑" panose="020B0503020204020204" pitchFamily="34" charset="-122"/>
                  <a:ea typeface="微软雅黑" panose="020B0503020204020204" pitchFamily="34" charset="-122"/>
                </a:rPr>
                <a:t>款</a:t>
              </a:r>
              <a:endParaRPr lang="zh-CN" altLang="en-US" sz="1800" b="1" dirty="0">
                <a:solidFill>
                  <a:prstClr val="black">
                    <a:lumMod val="85000"/>
                    <a:lumOff val="15000"/>
                  </a:prstClr>
                </a:solidFill>
                <a:latin typeface="Calibri" panose="020F0502020204030204"/>
              </a:endParaRPr>
            </a:p>
          </p:txBody>
        </p:sp>
      </p:grpSp>
      <p:grpSp>
        <p:nvGrpSpPr>
          <p:cNvPr id="2" name="群組 1"/>
          <p:cNvGrpSpPr/>
          <p:nvPr/>
        </p:nvGrpSpPr>
        <p:grpSpPr>
          <a:xfrm>
            <a:off x="10377007" y="1983787"/>
            <a:ext cx="703303" cy="717971"/>
            <a:chOff x="10422294" y="830425"/>
            <a:chExt cx="703303" cy="717970"/>
          </a:xfrm>
        </p:grpSpPr>
        <p:sp>
          <p:nvSpPr>
            <p:cNvPr id="51" name="Freeform 278"/>
            <p:cNvSpPr>
              <a:spLocks/>
            </p:cNvSpPr>
            <p:nvPr/>
          </p:nvSpPr>
          <p:spPr bwMode="auto">
            <a:xfrm>
              <a:off x="10422294" y="830425"/>
              <a:ext cx="703303" cy="717970"/>
            </a:xfrm>
            <a:custGeom>
              <a:avLst/>
              <a:gdLst>
                <a:gd name="T0" fmla="*/ 102 w 283"/>
                <a:gd name="T1" fmla="*/ 233 h 292"/>
                <a:gd name="T2" fmla="*/ 102 w 283"/>
                <a:gd name="T3" fmla="*/ 8 h 292"/>
                <a:gd name="T4" fmla="*/ 94 w 283"/>
                <a:gd name="T5" fmla="*/ 0 h 292"/>
                <a:gd name="T6" fmla="*/ 86 w 283"/>
                <a:gd name="T7" fmla="*/ 8 h 292"/>
                <a:gd name="T8" fmla="*/ 86 w 283"/>
                <a:gd name="T9" fmla="*/ 233 h 292"/>
                <a:gd name="T10" fmla="*/ 0 w 283"/>
                <a:gd name="T11" fmla="*/ 233 h 292"/>
                <a:gd name="T12" fmla="*/ 141 w 283"/>
                <a:gd name="T13" fmla="*/ 288 h 292"/>
                <a:gd name="T14" fmla="*/ 283 w 283"/>
                <a:gd name="T15" fmla="*/ 233 h 292"/>
                <a:gd name="T16" fmla="*/ 102 w 283"/>
                <a:gd name="T17" fmla="*/ 23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292">
                  <a:moveTo>
                    <a:pt x="102" y="233"/>
                  </a:moveTo>
                  <a:cubicBezTo>
                    <a:pt x="102" y="8"/>
                    <a:pt x="102" y="8"/>
                    <a:pt x="102" y="8"/>
                  </a:cubicBezTo>
                  <a:cubicBezTo>
                    <a:pt x="102" y="4"/>
                    <a:pt x="98" y="0"/>
                    <a:pt x="94" y="0"/>
                  </a:cubicBezTo>
                  <a:cubicBezTo>
                    <a:pt x="89" y="0"/>
                    <a:pt x="86" y="4"/>
                    <a:pt x="86" y="8"/>
                  </a:cubicBezTo>
                  <a:cubicBezTo>
                    <a:pt x="86" y="233"/>
                    <a:pt x="86" y="233"/>
                    <a:pt x="86" y="233"/>
                  </a:cubicBezTo>
                  <a:cubicBezTo>
                    <a:pt x="0" y="233"/>
                    <a:pt x="0" y="233"/>
                    <a:pt x="0" y="233"/>
                  </a:cubicBezTo>
                  <a:cubicBezTo>
                    <a:pt x="0" y="292"/>
                    <a:pt x="0" y="288"/>
                    <a:pt x="141" y="288"/>
                  </a:cubicBezTo>
                  <a:cubicBezTo>
                    <a:pt x="219" y="288"/>
                    <a:pt x="283" y="268"/>
                    <a:pt x="283" y="233"/>
                  </a:cubicBezTo>
                  <a:lnTo>
                    <a:pt x="102" y="2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52" name="Freeform 279"/>
            <p:cNvSpPr>
              <a:spLocks/>
            </p:cNvSpPr>
            <p:nvPr/>
          </p:nvSpPr>
          <p:spPr bwMode="auto">
            <a:xfrm>
              <a:off x="10738782" y="880325"/>
              <a:ext cx="320337" cy="467716"/>
            </a:xfrm>
            <a:custGeom>
              <a:avLst/>
              <a:gdLst>
                <a:gd name="T0" fmla="*/ 0 w 128"/>
                <a:gd name="T1" fmla="*/ 0 h 172"/>
                <a:gd name="T2" fmla="*/ 0 w 128"/>
                <a:gd name="T3" fmla="*/ 172 h 172"/>
                <a:gd name="T4" fmla="*/ 128 w 128"/>
                <a:gd name="T5" fmla="*/ 172 h 172"/>
                <a:gd name="T6" fmla="*/ 0 w 128"/>
                <a:gd name="T7" fmla="*/ 0 h 172"/>
              </a:gdLst>
              <a:ahLst/>
              <a:cxnLst>
                <a:cxn ang="0">
                  <a:pos x="T0" y="T1"/>
                </a:cxn>
                <a:cxn ang="0">
                  <a:pos x="T2" y="T3"/>
                </a:cxn>
                <a:cxn ang="0">
                  <a:pos x="T4" y="T5"/>
                </a:cxn>
                <a:cxn ang="0">
                  <a:pos x="T6" y="T7"/>
                </a:cxn>
              </a:cxnLst>
              <a:rect l="0" t="0" r="r" b="b"/>
              <a:pathLst>
                <a:path w="128" h="172">
                  <a:moveTo>
                    <a:pt x="0" y="0"/>
                  </a:moveTo>
                  <a:cubicBezTo>
                    <a:pt x="0" y="172"/>
                    <a:pt x="0" y="172"/>
                    <a:pt x="0" y="172"/>
                  </a:cubicBezTo>
                  <a:cubicBezTo>
                    <a:pt x="128" y="172"/>
                    <a:pt x="128" y="172"/>
                    <a:pt x="128" y="172"/>
                  </a:cubicBezTo>
                  <a:cubicBezTo>
                    <a:pt x="128" y="111"/>
                    <a:pt x="0" y="0"/>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53" name="Freeform 280"/>
            <p:cNvSpPr>
              <a:spLocks/>
            </p:cNvSpPr>
            <p:nvPr/>
          </p:nvSpPr>
          <p:spPr bwMode="auto">
            <a:xfrm>
              <a:off x="10474500" y="880326"/>
              <a:ext cx="106038" cy="467715"/>
            </a:xfrm>
            <a:custGeom>
              <a:avLst/>
              <a:gdLst>
                <a:gd name="T0" fmla="*/ 49 w 49"/>
                <a:gd name="T1" fmla="*/ 0 h 173"/>
                <a:gd name="T2" fmla="*/ 0 w 49"/>
                <a:gd name="T3" fmla="*/ 173 h 173"/>
                <a:gd name="T4" fmla="*/ 49 w 49"/>
                <a:gd name="T5" fmla="*/ 173 h 173"/>
                <a:gd name="T6" fmla="*/ 49 w 49"/>
                <a:gd name="T7" fmla="*/ 0 h 173"/>
              </a:gdLst>
              <a:ahLst/>
              <a:cxnLst>
                <a:cxn ang="0">
                  <a:pos x="T0" y="T1"/>
                </a:cxn>
                <a:cxn ang="0">
                  <a:pos x="T2" y="T3"/>
                </a:cxn>
                <a:cxn ang="0">
                  <a:pos x="T4" y="T5"/>
                </a:cxn>
                <a:cxn ang="0">
                  <a:pos x="T6" y="T7"/>
                </a:cxn>
              </a:cxnLst>
              <a:rect l="0" t="0" r="r" b="b"/>
              <a:pathLst>
                <a:path w="49" h="173">
                  <a:moveTo>
                    <a:pt x="49" y="0"/>
                  </a:moveTo>
                  <a:cubicBezTo>
                    <a:pt x="49" y="0"/>
                    <a:pt x="0" y="122"/>
                    <a:pt x="0" y="173"/>
                  </a:cubicBezTo>
                  <a:cubicBezTo>
                    <a:pt x="49" y="173"/>
                    <a:pt x="49" y="173"/>
                    <a:pt x="49" y="173"/>
                  </a:cubicBezTo>
                  <a:lnTo>
                    <a:pt x="4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grpSp>
      <p:sp>
        <p:nvSpPr>
          <p:cNvPr id="54" name="Freeform 378"/>
          <p:cNvSpPr>
            <a:spLocks noEditPoints="1"/>
          </p:cNvSpPr>
          <p:nvPr/>
        </p:nvSpPr>
        <p:spPr bwMode="auto">
          <a:xfrm>
            <a:off x="4329305" y="2076993"/>
            <a:ext cx="762143" cy="656075"/>
          </a:xfrm>
          <a:custGeom>
            <a:avLst/>
            <a:gdLst>
              <a:gd name="T0" fmla="*/ 0 w 194"/>
              <a:gd name="T1" fmla="*/ 52 h 190"/>
              <a:gd name="T2" fmla="*/ 56 w 194"/>
              <a:gd name="T3" fmla="*/ 52 h 190"/>
              <a:gd name="T4" fmla="*/ 22 w 194"/>
              <a:gd name="T5" fmla="*/ 9 h 190"/>
              <a:gd name="T6" fmla="*/ 34 w 194"/>
              <a:gd name="T7" fmla="*/ 0 h 190"/>
              <a:gd name="T8" fmla="*/ 69 w 194"/>
              <a:gd name="T9" fmla="*/ 44 h 190"/>
              <a:gd name="T10" fmla="*/ 88 w 194"/>
              <a:gd name="T11" fmla="*/ 22 h 190"/>
              <a:gd name="T12" fmla="*/ 99 w 194"/>
              <a:gd name="T13" fmla="*/ 32 h 190"/>
              <a:gd name="T14" fmla="*/ 82 w 194"/>
              <a:gd name="T15" fmla="*/ 52 h 190"/>
              <a:gd name="T16" fmla="*/ 194 w 194"/>
              <a:gd name="T17" fmla="*/ 52 h 190"/>
              <a:gd name="T18" fmla="*/ 194 w 194"/>
              <a:gd name="T19" fmla="*/ 190 h 190"/>
              <a:gd name="T20" fmla="*/ 0 w 194"/>
              <a:gd name="T21" fmla="*/ 190 h 190"/>
              <a:gd name="T22" fmla="*/ 0 w 194"/>
              <a:gd name="T23" fmla="*/ 52 h 190"/>
              <a:gd name="T24" fmla="*/ 39 w 194"/>
              <a:gd name="T25" fmla="*/ 70 h 190"/>
              <a:gd name="T26" fmla="*/ 20 w 194"/>
              <a:gd name="T27" fmla="*/ 90 h 190"/>
              <a:gd name="T28" fmla="*/ 20 w 194"/>
              <a:gd name="T29" fmla="*/ 149 h 190"/>
              <a:gd name="T30" fmla="*/ 39 w 194"/>
              <a:gd name="T31" fmla="*/ 169 h 190"/>
              <a:gd name="T32" fmla="*/ 127 w 194"/>
              <a:gd name="T33" fmla="*/ 169 h 190"/>
              <a:gd name="T34" fmla="*/ 146 w 194"/>
              <a:gd name="T35" fmla="*/ 149 h 190"/>
              <a:gd name="T36" fmla="*/ 146 w 194"/>
              <a:gd name="T37" fmla="*/ 90 h 190"/>
              <a:gd name="T38" fmla="*/ 127 w 194"/>
              <a:gd name="T39" fmla="*/ 70 h 190"/>
              <a:gd name="T40" fmla="*/ 39 w 194"/>
              <a:gd name="T41" fmla="*/ 70 h 190"/>
              <a:gd name="T42" fmla="*/ 155 w 194"/>
              <a:gd name="T43" fmla="*/ 71 h 190"/>
              <a:gd name="T44" fmla="*/ 155 w 194"/>
              <a:gd name="T45" fmla="*/ 78 h 190"/>
              <a:gd name="T46" fmla="*/ 184 w 194"/>
              <a:gd name="T47" fmla="*/ 78 h 190"/>
              <a:gd name="T48" fmla="*/ 184 w 194"/>
              <a:gd name="T49" fmla="*/ 71 h 190"/>
              <a:gd name="T50" fmla="*/ 155 w 194"/>
              <a:gd name="T51" fmla="*/ 71 h 190"/>
              <a:gd name="T52" fmla="*/ 155 w 194"/>
              <a:gd name="T53" fmla="*/ 83 h 190"/>
              <a:gd name="T54" fmla="*/ 155 w 194"/>
              <a:gd name="T55" fmla="*/ 90 h 190"/>
              <a:gd name="T56" fmla="*/ 184 w 194"/>
              <a:gd name="T57" fmla="*/ 90 h 190"/>
              <a:gd name="T58" fmla="*/ 184 w 194"/>
              <a:gd name="T59" fmla="*/ 83 h 190"/>
              <a:gd name="T60" fmla="*/ 155 w 194"/>
              <a:gd name="T61" fmla="*/ 83 h 190"/>
              <a:gd name="T62" fmla="*/ 155 w 194"/>
              <a:gd name="T63" fmla="*/ 96 h 190"/>
              <a:gd name="T64" fmla="*/ 155 w 194"/>
              <a:gd name="T65" fmla="*/ 102 h 190"/>
              <a:gd name="T66" fmla="*/ 184 w 194"/>
              <a:gd name="T67" fmla="*/ 102 h 190"/>
              <a:gd name="T68" fmla="*/ 184 w 194"/>
              <a:gd name="T69" fmla="*/ 96 h 190"/>
              <a:gd name="T70" fmla="*/ 155 w 194"/>
              <a:gd name="T71" fmla="*/ 96 h 190"/>
              <a:gd name="T72" fmla="*/ 155 w 194"/>
              <a:gd name="T73" fmla="*/ 108 h 190"/>
              <a:gd name="T74" fmla="*/ 155 w 194"/>
              <a:gd name="T75" fmla="*/ 115 h 190"/>
              <a:gd name="T76" fmla="*/ 184 w 194"/>
              <a:gd name="T77" fmla="*/ 115 h 190"/>
              <a:gd name="T78" fmla="*/ 184 w 194"/>
              <a:gd name="T79" fmla="*/ 108 h 190"/>
              <a:gd name="T80" fmla="*/ 155 w 194"/>
              <a:gd name="T81" fmla="*/ 108 h 190"/>
              <a:gd name="T82" fmla="*/ 167 w 194"/>
              <a:gd name="T83" fmla="*/ 125 h 190"/>
              <a:gd name="T84" fmla="*/ 158 w 194"/>
              <a:gd name="T85" fmla="*/ 134 h 190"/>
              <a:gd name="T86" fmla="*/ 167 w 194"/>
              <a:gd name="T87" fmla="*/ 143 h 190"/>
              <a:gd name="T88" fmla="*/ 175 w 194"/>
              <a:gd name="T89" fmla="*/ 134 h 190"/>
              <a:gd name="T90" fmla="*/ 167 w 194"/>
              <a:gd name="T91" fmla="*/ 125 h 190"/>
              <a:gd name="T92" fmla="*/ 167 w 194"/>
              <a:gd name="T93" fmla="*/ 150 h 190"/>
              <a:gd name="T94" fmla="*/ 158 w 194"/>
              <a:gd name="T95" fmla="*/ 159 h 190"/>
              <a:gd name="T96" fmla="*/ 167 w 194"/>
              <a:gd name="T97" fmla="*/ 168 h 190"/>
              <a:gd name="T98" fmla="*/ 175 w 194"/>
              <a:gd name="T99" fmla="*/ 159 h 190"/>
              <a:gd name="T100" fmla="*/ 167 w 194"/>
              <a:gd name="T101" fmla="*/ 15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4" h="190">
                <a:moveTo>
                  <a:pt x="0" y="52"/>
                </a:moveTo>
                <a:cubicBezTo>
                  <a:pt x="56" y="52"/>
                  <a:pt x="56" y="52"/>
                  <a:pt x="56" y="52"/>
                </a:cubicBezTo>
                <a:cubicBezTo>
                  <a:pt x="22" y="9"/>
                  <a:pt x="22" y="9"/>
                  <a:pt x="22" y="9"/>
                </a:cubicBezTo>
                <a:cubicBezTo>
                  <a:pt x="34" y="0"/>
                  <a:pt x="34" y="0"/>
                  <a:pt x="34" y="0"/>
                </a:cubicBezTo>
                <a:cubicBezTo>
                  <a:pt x="69" y="44"/>
                  <a:pt x="69" y="44"/>
                  <a:pt x="69" y="44"/>
                </a:cubicBezTo>
                <a:cubicBezTo>
                  <a:pt x="88" y="22"/>
                  <a:pt x="88" y="22"/>
                  <a:pt x="88" y="22"/>
                </a:cubicBezTo>
                <a:cubicBezTo>
                  <a:pt x="99" y="32"/>
                  <a:pt x="99" y="32"/>
                  <a:pt x="99" y="32"/>
                </a:cubicBezTo>
                <a:cubicBezTo>
                  <a:pt x="82" y="52"/>
                  <a:pt x="82" y="52"/>
                  <a:pt x="82" y="52"/>
                </a:cubicBezTo>
                <a:cubicBezTo>
                  <a:pt x="194" y="52"/>
                  <a:pt x="194" y="52"/>
                  <a:pt x="194" y="52"/>
                </a:cubicBezTo>
                <a:cubicBezTo>
                  <a:pt x="194" y="190"/>
                  <a:pt x="194" y="190"/>
                  <a:pt x="194" y="190"/>
                </a:cubicBezTo>
                <a:cubicBezTo>
                  <a:pt x="161" y="190"/>
                  <a:pt x="31" y="190"/>
                  <a:pt x="0" y="190"/>
                </a:cubicBezTo>
                <a:cubicBezTo>
                  <a:pt x="0" y="52"/>
                  <a:pt x="0" y="52"/>
                  <a:pt x="0" y="52"/>
                </a:cubicBezTo>
                <a:close/>
                <a:moveTo>
                  <a:pt x="39" y="70"/>
                </a:moveTo>
                <a:cubicBezTo>
                  <a:pt x="29" y="70"/>
                  <a:pt x="20" y="79"/>
                  <a:pt x="20" y="90"/>
                </a:cubicBezTo>
                <a:cubicBezTo>
                  <a:pt x="20" y="149"/>
                  <a:pt x="20" y="149"/>
                  <a:pt x="20" y="149"/>
                </a:cubicBezTo>
                <a:cubicBezTo>
                  <a:pt x="20" y="160"/>
                  <a:pt x="29" y="169"/>
                  <a:pt x="39" y="169"/>
                </a:cubicBezTo>
                <a:cubicBezTo>
                  <a:pt x="127" y="169"/>
                  <a:pt x="127" y="169"/>
                  <a:pt x="127" y="169"/>
                </a:cubicBezTo>
                <a:cubicBezTo>
                  <a:pt x="137" y="169"/>
                  <a:pt x="146" y="160"/>
                  <a:pt x="146" y="149"/>
                </a:cubicBezTo>
                <a:cubicBezTo>
                  <a:pt x="146" y="90"/>
                  <a:pt x="146" y="90"/>
                  <a:pt x="146" y="90"/>
                </a:cubicBezTo>
                <a:cubicBezTo>
                  <a:pt x="146" y="79"/>
                  <a:pt x="137" y="70"/>
                  <a:pt x="127" y="70"/>
                </a:cubicBezTo>
                <a:cubicBezTo>
                  <a:pt x="39" y="70"/>
                  <a:pt x="39" y="70"/>
                  <a:pt x="39" y="70"/>
                </a:cubicBezTo>
                <a:close/>
                <a:moveTo>
                  <a:pt x="155" y="71"/>
                </a:moveTo>
                <a:cubicBezTo>
                  <a:pt x="155" y="78"/>
                  <a:pt x="155" y="78"/>
                  <a:pt x="155" y="78"/>
                </a:cubicBezTo>
                <a:cubicBezTo>
                  <a:pt x="184" y="78"/>
                  <a:pt x="184" y="78"/>
                  <a:pt x="184" y="78"/>
                </a:cubicBezTo>
                <a:cubicBezTo>
                  <a:pt x="184" y="71"/>
                  <a:pt x="184" y="71"/>
                  <a:pt x="184" y="71"/>
                </a:cubicBezTo>
                <a:cubicBezTo>
                  <a:pt x="155" y="71"/>
                  <a:pt x="155" y="71"/>
                  <a:pt x="155" y="71"/>
                </a:cubicBezTo>
                <a:close/>
                <a:moveTo>
                  <a:pt x="155" y="83"/>
                </a:moveTo>
                <a:cubicBezTo>
                  <a:pt x="155" y="90"/>
                  <a:pt x="155" y="90"/>
                  <a:pt x="155" y="90"/>
                </a:cubicBezTo>
                <a:cubicBezTo>
                  <a:pt x="184" y="90"/>
                  <a:pt x="184" y="90"/>
                  <a:pt x="184" y="90"/>
                </a:cubicBezTo>
                <a:cubicBezTo>
                  <a:pt x="184" y="83"/>
                  <a:pt x="184" y="83"/>
                  <a:pt x="184" y="83"/>
                </a:cubicBezTo>
                <a:cubicBezTo>
                  <a:pt x="155" y="83"/>
                  <a:pt x="155" y="83"/>
                  <a:pt x="155" y="83"/>
                </a:cubicBezTo>
                <a:close/>
                <a:moveTo>
                  <a:pt x="155" y="96"/>
                </a:moveTo>
                <a:cubicBezTo>
                  <a:pt x="155" y="102"/>
                  <a:pt x="155" y="102"/>
                  <a:pt x="155" y="102"/>
                </a:cubicBezTo>
                <a:cubicBezTo>
                  <a:pt x="184" y="102"/>
                  <a:pt x="184" y="102"/>
                  <a:pt x="184" y="102"/>
                </a:cubicBezTo>
                <a:cubicBezTo>
                  <a:pt x="184" y="96"/>
                  <a:pt x="184" y="96"/>
                  <a:pt x="184" y="96"/>
                </a:cubicBezTo>
                <a:cubicBezTo>
                  <a:pt x="155" y="96"/>
                  <a:pt x="155" y="96"/>
                  <a:pt x="155" y="96"/>
                </a:cubicBezTo>
                <a:close/>
                <a:moveTo>
                  <a:pt x="155" y="108"/>
                </a:moveTo>
                <a:cubicBezTo>
                  <a:pt x="155" y="115"/>
                  <a:pt x="155" y="115"/>
                  <a:pt x="155" y="115"/>
                </a:cubicBezTo>
                <a:cubicBezTo>
                  <a:pt x="184" y="115"/>
                  <a:pt x="184" y="115"/>
                  <a:pt x="184" y="115"/>
                </a:cubicBezTo>
                <a:cubicBezTo>
                  <a:pt x="184" y="108"/>
                  <a:pt x="184" y="108"/>
                  <a:pt x="184" y="108"/>
                </a:cubicBezTo>
                <a:cubicBezTo>
                  <a:pt x="155" y="108"/>
                  <a:pt x="155" y="108"/>
                  <a:pt x="155" y="108"/>
                </a:cubicBezTo>
                <a:close/>
                <a:moveTo>
                  <a:pt x="167" y="125"/>
                </a:moveTo>
                <a:cubicBezTo>
                  <a:pt x="162" y="125"/>
                  <a:pt x="158" y="129"/>
                  <a:pt x="158" y="134"/>
                </a:cubicBezTo>
                <a:cubicBezTo>
                  <a:pt x="158" y="139"/>
                  <a:pt x="162" y="143"/>
                  <a:pt x="167" y="143"/>
                </a:cubicBezTo>
                <a:cubicBezTo>
                  <a:pt x="171" y="143"/>
                  <a:pt x="175" y="139"/>
                  <a:pt x="175" y="134"/>
                </a:cubicBezTo>
                <a:cubicBezTo>
                  <a:pt x="175" y="129"/>
                  <a:pt x="171" y="125"/>
                  <a:pt x="167" y="125"/>
                </a:cubicBezTo>
                <a:close/>
                <a:moveTo>
                  <a:pt x="167" y="150"/>
                </a:moveTo>
                <a:cubicBezTo>
                  <a:pt x="162" y="150"/>
                  <a:pt x="158" y="154"/>
                  <a:pt x="158" y="159"/>
                </a:cubicBezTo>
                <a:cubicBezTo>
                  <a:pt x="158" y="164"/>
                  <a:pt x="162" y="168"/>
                  <a:pt x="167" y="168"/>
                </a:cubicBezTo>
                <a:cubicBezTo>
                  <a:pt x="171" y="168"/>
                  <a:pt x="175" y="164"/>
                  <a:pt x="175" y="159"/>
                </a:cubicBezTo>
                <a:cubicBezTo>
                  <a:pt x="175" y="154"/>
                  <a:pt x="171" y="150"/>
                  <a:pt x="167" y="150"/>
                </a:cubicBezTo>
                <a:close/>
              </a:path>
            </a:pathLst>
          </a:custGeom>
          <a:solidFill>
            <a:schemeClr val="bg1"/>
          </a:solidFill>
          <a:ln>
            <a:noFill/>
          </a:ln>
          <a:extLst/>
        </p:spPr>
        <p:txBody>
          <a:bodyPr lIns="80296" tIns="40148" rIns="80296" bIns="40148"/>
          <a:lstStyle/>
          <a:p>
            <a:pPr>
              <a:defRPr/>
            </a:pPr>
            <a:endParaRPr lang="zh-CN" altLang="en-US" sz="1581">
              <a:solidFill>
                <a:prstClr val="black"/>
              </a:solidFill>
            </a:endParaRPr>
          </a:p>
        </p:txBody>
      </p:sp>
      <p:sp>
        <p:nvSpPr>
          <p:cNvPr id="57" name="五邊形 56"/>
          <p:cNvSpPr/>
          <p:nvPr/>
        </p:nvSpPr>
        <p:spPr>
          <a:xfrm>
            <a:off x="0" y="250320"/>
            <a:ext cx="11334309" cy="1493589"/>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b="1" dirty="0">
                <a:latin typeface="微软雅黑" pitchFamily="34" charset="-122"/>
                <a:ea typeface="微软雅黑" pitchFamily="34" charset="-122"/>
              </a:rPr>
              <a:t>106</a:t>
            </a:r>
            <a:r>
              <a:rPr lang="zh-TW" altLang="en-US" sz="2400" b="1" dirty="0">
                <a:latin typeface="微软雅黑" pitchFamily="34" charset="-122"/>
                <a:ea typeface="微软雅黑" pitchFamily="34" charset="-122"/>
              </a:rPr>
              <a:t>年</a:t>
            </a:r>
            <a:r>
              <a:rPr lang="en-US" altLang="zh-TW" sz="2400" b="1" dirty="0">
                <a:latin typeface="微软雅黑" pitchFamily="34" charset="-122"/>
                <a:ea typeface="微软雅黑" pitchFamily="34" charset="-122"/>
              </a:rPr>
              <a:t>《</a:t>
            </a:r>
            <a:r>
              <a:rPr lang="zh-TW" altLang="en-US" sz="2400" b="1" dirty="0">
                <a:latin typeface="微软雅黑" pitchFamily="34" charset="-122"/>
                <a:ea typeface="微软雅黑" pitchFamily="34" charset="-122"/>
              </a:rPr>
              <a:t>兒少性剝削防制條例</a:t>
            </a:r>
            <a:r>
              <a:rPr lang="en-US" altLang="zh-TW" sz="2400" b="1" dirty="0">
                <a:latin typeface="微软雅黑" pitchFamily="34" charset="-122"/>
                <a:ea typeface="微软雅黑" pitchFamily="34" charset="-122"/>
              </a:rPr>
              <a:t>》</a:t>
            </a:r>
            <a:r>
              <a:rPr lang="zh-TW" altLang="en-US" sz="2400" b="1" dirty="0">
                <a:latin typeface="微软雅黑" pitchFamily="34" charset="-122"/>
                <a:ea typeface="微软雅黑" pitchFamily="34" charset="-122"/>
              </a:rPr>
              <a:t>修法後</a:t>
            </a:r>
            <a:r>
              <a:rPr lang="en-US" altLang="zh-TW" sz="2400" b="1" dirty="0">
                <a:latin typeface="微软雅黑" pitchFamily="34" charset="-122"/>
                <a:ea typeface="微软雅黑" pitchFamily="34" charset="-122"/>
              </a:rPr>
              <a:t>-</a:t>
            </a:r>
            <a:r>
              <a:rPr lang="zh-TW" altLang="en-US" sz="2400" b="1" dirty="0">
                <a:latin typeface="微软雅黑" pitchFamily="34" charset="-122"/>
                <a:ea typeface="微软雅黑" pitchFamily="34" charset="-122"/>
              </a:rPr>
              <a:t>加入二種新型態的兒少性剝削類型</a:t>
            </a:r>
            <a:endParaRPr lang="en-US" altLang="zh-TW" sz="2400" b="1" dirty="0">
              <a:latin typeface="微软雅黑" pitchFamily="34" charset="-122"/>
              <a:ea typeface="微软雅黑" pitchFamily="34" charset="-122"/>
            </a:endParaRPr>
          </a:p>
          <a:p>
            <a:r>
              <a:rPr lang="en-US" altLang="zh-CN" sz="2400" b="1" dirty="0">
                <a:latin typeface="微软雅黑" pitchFamily="34" charset="-122"/>
                <a:ea typeface="微软雅黑" pitchFamily="34" charset="-122"/>
              </a:rPr>
              <a:t>112</a:t>
            </a:r>
            <a:r>
              <a:rPr lang="zh-TW" altLang="en-US" sz="2400" b="1" dirty="0">
                <a:latin typeface="微软雅黑" pitchFamily="34" charset="-122"/>
                <a:ea typeface="微软雅黑" pitchFamily="34" charset="-122"/>
              </a:rPr>
              <a:t>年</a:t>
            </a:r>
            <a:r>
              <a:rPr lang="en-US" altLang="zh-TW" sz="2400" b="1" dirty="0">
                <a:latin typeface="微软雅黑" pitchFamily="34" charset="-122"/>
                <a:ea typeface="微软雅黑" pitchFamily="34" charset="-122"/>
              </a:rPr>
              <a:t>《</a:t>
            </a:r>
            <a:r>
              <a:rPr lang="zh-TW" altLang="en-US" sz="2400" b="1" dirty="0">
                <a:latin typeface="微软雅黑" pitchFamily="34" charset="-122"/>
                <a:ea typeface="微软雅黑" pitchFamily="34" charset="-122"/>
              </a:rPr>
              <a:t>兒少性剝削防制條例</a:t>
            </a:r>
            <a:r>
              <a:rPr lang="en-US" altLang="zh-TW" sz="2400" b="1" dirty="0">
                <a:latin typeface="微软雅黑" pitchFamily="34" charset="-122"/>
                <a:ea typeface="微软雅黑" pitchFamily="34" charset="-122"/>
              </a:rPr>
              <a:t>》</a:t>
            </a:r>
            <a:r>
              <a:rPr lang="zh-TW" altLang="en-US" sz="2400" b="1" dirty="0">
                <a:latin typeface="微软雅黑" pitchFamily="34" charset="-122"/>
                <a:ea typeface="微软雅黑" pitchFamily="34" charset="-122"/>
              </a:rPr>
              <a:t>修法後</a:t>
            </a:r>
            <a:r>
              <a:rPr lang="en-US" altLang="zh-TW" sz="2400" b="1" dirty="0">
                <a:latin typeface="微软雅黑" pitchFamily="34" charset="-122"/>
                <a:ea typeface="微软雅黑" pitchFamily="34" charset="-122"/>
              </a:rPr>
              <a:t>-</a:t>
            </a:r>
            <a:r>
              <a:rPr lang="zh-TW" altLang="en-US" sz="2400" b="1" dirty="0">
                <a:latin typeface="微软雅黑" pitchFamily="34" charset="-122"/>
                <a:ea typeface="微软雅黑" pitchFamily="34" charset="-122"/>
              </a:rPr>
              <a:t>增修第</a:t>
            </a:r>
            <a:r>
              <a:rPr lang="en-US" altLang="zh-TW" sz="2400" b="1" dirty="0">
                <a:latin typeface="微软雅黑" pitchFamily="34" charset="-122"/>
                <a:ea typeface="微软雅黑" pitchFamily="34" charset="-122"/>
              </a:rPr>
              <a:t>2-1-3</a:t>
            </a:r>
            <a:r>
              <a:rPr lang="zh-TW" altLang="en-US" sz="2400" b="1" dirty="0">
                <a:latin typeface="微软雅黑" pitchFamily="34" charset="-122"/>
                <a:ea typeface="微软雅黑" pitchFamily="34" charset="-122"/>
              </a:rPr>
              <a:t>款樣態</a:t>
            </a:r>
            <a:endParaRPr lang="en-US" altLang="zh-TW" sz="2400" b="1" dirty="0">
              <a:latin typeface="微软雅黑" pitchFamily="34" charset="-122"/>
              <a:ea typeface="微软雅黑" pitchFamily="34" charset="-122"/>
            </a:endParaRPr>
          </a:p>
          <a:p>
            <a:r>
              <a:rPr lang="zh-TW" altLang="en-US" sz="2400" b="1">
                <a:latin typeface="微软雅黑" pitchFamily="34" charset="-122"/>
                <a:ea typeface="微软雅黑" pitchFamily="34" charset="-122"/>
              </a:rPr>
              <a:t>           </a:t>
            </a:r>
            <a:r>
              <a:rPr lang="en-US" altLang="zh-TW" sz="2400" b="1">
                <a:latin typeface="微软雅黑" pitchFamily="34" charset="-122"/>
                <a:ea typeface="微软雅黑" pitchFamily="34" charset="-122"/>
              </a:rPr>
              <a:t>(</a:t>
            </a:r>
            <a:r>
              <a:rPr lang="zh-TW" altLang="en-US" sz="2400" b="1" dirty="0">
                <a:latin typeface="微软雅黑" pitchFamily="34" charset="-122"/>
                <a:ea typeface="微软雅黑" pitchFamily="34" charset="-122"/>
              </a:rPr>
              <a:t>符合聯合國權利公約、關注兒少最佳利益</a:t>
            </a:r>
            <a:r>
              <a:rPr lang="en-US" altLang="zh-TW" sz="2400" b="1" dirty="0">
                <a:latin typeface="微软雅黑" pitchFamily="34" charset="-122"/>
                <a:ea typeface="微软雅黑" pitchFamily="34" charset="-122"/>
              </a:rPr>
              <a:t>)</a:t>
            </a:r>
            <a:endParaRPr lang="zh-TW" altLang="en-US" sz="2400" b="1" dirty="0">
              <a:latin typeface="微软雅黑" pitchFamily="34" charset="-122"/>
              <a:ea typeface="微软雅黑" pitchFamily="34" charset="-122"/>
            </a:endParaRPr>
          </a:p>
        </p:txBody>
      </p:sp>
      <p:pic>
        <p:nvPicPr>
          <p:cNvPr id="55" name="Picture 4" descr="new-143095_640 – SSAI"/>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2833" y="5684133"/>
            <a:ext cx="1568059" cy="1107443"/>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p:txBody>
          <a:bodyPr/>
          <a:lstStyle/>
          <a:p>
            <a:fld id="{2DC7152E-7846-41F9-A07C-FCC2BB1315E4}" type="slidenum">
              <a:rPr lang="zh-CN" altLang="en-US" smtClean="0"/>
              <a:pPr/>
              <a:t>5</a:t>
            </a:fld>
            <a:endParaRPr lang="zh-CN" altLang="en-US"/>
          </a:p>
        </p:txBody>
      </p:sp>
    </p:spTree>
    <p:extLst>
      <p:ext uri="{BB962C8B-B14F-4D97-AF65-F5344CB8AC3E}">
        <p14:creationId xmlns:p14="http://schemas.microsoft.com/office/powerpoint/2010/main" val="2370838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FFAD841-2933-4C78-9839-C9702A6875E7}"/>
              </a:ext>
            </a:extLst>
          </p:cNvPr>
          <p:cNvSpPr/>
          <p:nvPr/>
        </p:nvSpPr>
        <p:spPr>
          <a:xfrm>
            <a:off x="1113905" y="335845"/>
            <a:ext cx="10490662" cy="5816977"/>
          </a:xfrm>
          <a:prstGeom prst="rect">
            <a:avLst/>
          </a:prstGeom>
        </p:spPr>
        <p:txBody>
          <a:bodyPr wrap="square">
            <a:spAutoFit/>
          </a:bodyPr>
          <a:lstStyle/>
          <a:p>
            <a:pPr algn="r"/>
            <a:endParaRPr lang="en-US" altLang="zh-TW" dirty="0">
              <a:solidFill>
                <a:srgbClr val="057B7B"/>
              </a:solidFill>
              <a:latin typeface="細明體" panose="02020509000000000000" pitchFamily="49" charset="-120"/>
              <a:ea typeface="細明體" panose="02020509000000000000" pitchFamily="49" charset="-120"/>
              <a:hlinkClick r:id="rId2"/>
            </a:endParaRPr>
          </a:p>
          <a:p>
            <a:pPr algn="r"/>
            <a:endParaRPr lang="en-US" altLang="zh-TW" dirty="0">
              <a:solidFill>
                <a:srgbClr val="057B7B"/>
              </a:solidFill>
              <a:latin typeface="細明體" panose="02020509000000000000" pitchFamily="49" charset="-120"/>
              <a:ea typeface="細明體" panose="02020509000000000000" pitchFamily="49" charset="-120"/>
              <a:hlinkClick r:id="rId2"/>
            </a:endParaRPr>
          </a:p>
          <a:p>
            <a:pPr algn="r"/>
            <a:endParaRPr lang="en-US" altLang="zh-TW" dirty="0">
              <a:solidFill>
                <a:srgbClr val="057B7B"/>
              </a:solidFill>
              <a:latin typeface="細明體" panose="02020509000000000000" pitchFamily="49" charset="-120"/>
              <a:ea typeface="細明體" panose="02020509000000000000" pitchFamily="49" charset="-120"/>
              <a:hlinkClick r:id="rId2"/>
            </a:endParaRPr>
          </a:p>
          <a:p>
            <a:r>
              <a:rPr lang="zh-TW" altLang="en-US" sz="4000" b="1" dirty="0">
                <a:solidFill>
                  <a:prstClr val="black">
                    <a:lumMod val="75000"/>
                    <a:lumOff val="25000"/>
                  </a:prstClr>
                </a:solidFill>
                <a:latin typeface="+mn-ea"/>
              </a:rPr>
              <a:t> 兒童及少年性剝削防制條例第</a:t>
            </a:r>
            <a:r>
              <a:rPr lang="en-US" altLang="zh-TW" sz="4000" b="1" dirty="0">
                <a:solidFill>
                  <a:prstClr val="black">
                    <a:lumMod val="75000"/>
                    <a:lumOff val="25000"/>
                  </a:prstClr>
                </a:solidFill>
                <a:latin typeface="+mn-ea"/>
              </a:rPr>
              <a:t>36</a:t>
            </a:r>
            <a:r>
              <a:rPr lang="zh-TW" altLang="en-US" sz="4000" b="1" dirty="0">
                <a:solidFill>
                  <a:prstClr val="black">
                    <a:lumMod val="75000"/>
                    <a:lumOff val="25000"/>
                  </a:prstClr>
                </a:solidFill>
                <a:latin typeface="+mn-ea"/>
              </a:rPr>
              <a:t>條</a:t>
            </a:r>
            <a:endParaRPr lang="zh-TW" altLang="en-US" sz="4000" b="1" dirty="0">
              <a:solidFill>
                <a:prstClr val="black">
                  <a:lumMod val="75000"/>
                  <a:lumOff val="25000"/>
                </a:prstClr>
              </a:solidFill>
              <a:latin typeface="+mn-ea"/>
              <a:hlinkClick r:id="rId3"/>
            </a:endParaRPr>
          </a:p>
          <a:p>
            <a:pPr algn="r"/>
            <a:endParaRPr lang="zh-TW" altLang="en-US" dirty="0">
              <a:solidFill>
                <a:srgbClr val="000000"/>
              </a:solidFill>
              <a:latin typeface="+mn-ea"/>
            </a:endParaRPr>
          </a:p>
          <a:p>
            <a:r>
              <a:rPr lang="zh-TW" altLang="en-US" sz="2000" dirty="0">
                <a:solidFill>
                  <a:srgbClr val="FF0000"/>
                </a:solidFill>
                <a:latin typeface="+mn-ea"/>
              </a:rPr>
              <a:t>拍攝、製造兒童或少年之性影像</a:t>
            </a:r>
            <a:r>
              <a:rPr lang="zh-TW" altLang="en-US" sz="2000" dirty="0">
                <a:solidFill>
                  <a:srgbClr val="000000"/>
                </a:solidFill>
                <a:latin typeface="+mn-ea"/>
              </a:rPr>
              <a:t>、與性相關而</a:t>
            </a:r>
            <a:r>
              <a:rPr lang="zh-TW" altLang="en-US" sz="2000" dirty="0">
                <a:solidFill>
                  <a:srgbClr val="FF0000"/>
                </a:solidFill>
                <a:latin typeface="+mn-ea"/>
              </a:rPr>
              <a:t>客觀上足以引起性慾或羞恥之圖畫、語音或其他物品</a:t>
            </a:r>
            <a:r>
              <a:rPr lang="zh-TW" altLang="en-US" sz="2000" dirty="0">
                <a:solidFill>
                  <a:srgbClr val="000000"/>
                </a:solidFill>
                <a:latin typeface="+mn-ea"/>
              </a:rPr>
              <a:t>，處一年以上七年以下有期徒刑，得併科新臺幣一百萬元以下罰金。</a:t>
            </a:r>
          </a:p>
          <a:p>
            <a:r>
              <a:rPr lang="zh-TW" altLang="en-US" sz="2000" dirty="0">
                <a:solidFill>
                  <a:srgbClr val="000000"/>
                </a:solidFill>
                <a:latin typeface="+mn-ea"/>
              </a:rPr>
              <a:t>招募、引誘、容留、媒介、協助或以他法，使兒童或少年被拍攝、自行拍攝、製造性影像、與性相關而客觀上足以引起性慾或羞恥之圖畫、語音或其他物品，處三年以上十年以下有期徒刑，得併科新臺幣三百萬元以下罰金。</a:t>
            </a:r>
          </a:p>
          <a:p>
            <a:r>
              <a:rPr lang="zh-TW" altLang="en-US" sz="2000" dirty="0">
                <a:solidFill>
                  <a:srgbClr val="000000"/>
                </a:solidFill>
                <a:latin typeface="+mn-ea"/>
              </a:rPr>
              <a:t>以強暴、脅迫、藥劑、詐術、催眠術或其他違反本人意願之方法，使兒童或少年被拍攝、自行拍攝、製造性影像、與性相關而客觀上足以引起性慾或羞恥之圖畫、語音或其他物品者，處七年以上有期徒刑，得併科新臺幣五百萬元以下罰金。</a:t>
            </a:r>
          </a:p>
          <a:p>
            <a:r>
              <a:rPr lang="zh-TW" altLang="en-US" sz="2000" dirty="0">
                <a:solidFill>
                  <a:srgbClr val="000000"/>
                </a:solidFill>
                <a:latin typeface="+mn-ea"/>
              </a:rPr>
              <a:t>意圖營利犯前三項之罪者，依各該條項之規定，加重其刑至二分之一。</a:t>
            </a:r>
          </a:p>
          <a:p>
            <a:r>
              <a:rPr lang="zh-TW" altLang="en-US" sz="2000" dirty="0">
                <a:solidFill>
                  <a:srgbClr val="000000"/>
                </a:solidFill>
                <a:latin typeface="+mn-ea"/>
              </a:rPr>
              <a:t>前四項之未遂犯罰之。</a:t>
            </a:r>
          </a:p>
          <a:p>
            <a:r>
              <a:rPr lang="zh-TW" altLang="en-US" sz="2000" dirty="0">
                <a:solidFill>
                  <a:srgbClr val="000000"/>
                </a:solidFill>
                <a:latin typeface="+mn-ea"/>
              </a:rPr>
              <a:t>第一項至第四項之附著物、圖畫及物品，不問屬於犯罪行為人與否，沒收之。</a:t>
            </a:r>
          </a:p>
          <a:p>
            <a:r>
              <a:rPr lang="zh-TW" altLang="en-US" sz="2000" dirty="0">
                <a:solidFill>
                  <a:srgbClr val="000000"/>
                </a:solidFill>
                <a:latin typeface="+mn-ea"/>
              </a:rPr>
              <a:t>拍攝、製造兒童或少年之性影像、與性相關而客觀上足以引起性慾或羞恥之圖畫、語音或其他物品之工具或設備，不問屬於犯罪行為人與否，沒收之。但屬於被害人者，不在此限。</a:t>
            </a:r>
            <a:endParaRPr lang="zh-TW" altLang="en-US" sz="2000" b="0" i="0" dirty="0">
              <a:solidFill>
                <a:srgbClr val="000000"/>
              </a:solidFill>
              <a:effectLst/>
              <a:latin typeface="+mn-ea"/>
            </a:endParaRPr>
          </a:p>
        </p:txBody>
      </p:sp>
      <p:pic>
        <p:nvPicPr>
          <p:cNvPr id="3" name="图片 78">
            <a:extLst>
              <a:ext uri="{FF2B5EF4-FFF2-40B4-BE49-F238E27FC236}">
                <a16:creationId xmlns:a16="http://schemas.microsoft.com/office/drawing/2014/main" id="{F952B000-9857-497E-A109-8183C29E6D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9445"/>
          <a:stretch/>
        </p:blipFill>
        <p:spPr>
          <a:xfrm>
            <a:off x="250173" y="1008197"/>
            <a:ext cx="1072811" cy="787400"/>
          </a:xfrm>
          <a:prstGeom prst="rect">
            <a:avLst/>
          </a:prstGeom>
        </p:spPr>
      </p:pic>
    </p:spTree>
    <p:extLst>
      <p:ext uri="{BB962C8B-B14F-4D97-AF65-F5344CB8AC3E}">
        <p14:creationId xmlns:p14="http://schemas.microsoft.com/office/powerpoint/2010/main" val="2501396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541A1B7-8749-4E7F-A203-0E1EC67E4694}"/>
              </a:ext>
            </a:extLst>
          </p:cNvPr>
          <p:cNvSpPr/>
          <p:nvPr/>
        </p:nvSpPr>
        <p:spPr>
          <a:xfrm>
            <a:off x="1233889" y="905232"/>
            <a:ext cx="10381762" cy="5047536"/>
          </a:xfrm>
          <a:prstGeom prst="rect">
            <a:avLst/>
          </a:prstGeom>
        </p:spPr>
        <p:txBody>
          <a:bodyPr wrap="square">
            <a:spAutoFit/>
          </a:bodyPr>
          <a:lstStyle/>
          <a:p>
            <a:r>
              <a:rPr lang="zh-TW" altLang="en-US" sz="4000" b="1" dirty="0">
                <a:solidFill>
                  <a:prstClr val="black">
                    <a:lumMod val="75000"/>
                    <a:lumOff val="25000"/>
                  </a:prstClr>
                </a:solidFill>
                <a:latin typeface="+mn-ea"/>
              </a:rPr>
              <a:t>   兒童及少年性剝削防制條例第</a:t>
            </a:r>
            <a:r>
              <a:rPr lang="en-US" altLang="zh-TW" sz="4000" b="1" dirty="0">
                <a:solidFill>
                  <a:prstClr val="black">
                    <a:lumMod val="75000"/>
                    <a:lumOff val="25000"/>
                  </a:prstClr>
                </a:solidFill>
                <a:latin typeface="+mn-ea"/>
              </a:rPr>
              <a:t>38</a:t>
            </a:r>
            <a:r>
              <a:rPr lang="zh-TW" altLang="en-US" sz="4000" b="1" dirty="0">
                <a:solidFill>
                  <a:prstClr val="black">
                    <a:lumMod val="75000"/>
                    <a:lumOff val="25000"/>
                  </a:prstClr>
                </a:solidFill>
                <a:latin typeface="+mn-ea"/>
              </a:rPr>
              <a:t>條</a:t>
            </a:r>
            <a:endParaRPr lang="zh-TW" altLang="en-US" sz="4000" b="1" dirty="0">
              <a:solidFill>
                <a:prstClr val="black">
                  <a:lumMod val="75000"/>
                  <a:lumOff val="25000"/>
                </a:prstClr>
              </a:solidFill>
              <a:latin typeface="+mn-ea"/>
              <a:hlinkClick r:id="rId2"/>
            </a:endParaRPr>
          </a:p>
          <a:p>
            <a:pPr algn="r"/>
            <a:endParaRPr lang="zh-TW" altLang="en-US" dirty="0">
              <a:solidFill>
                <a:srgbClr val="000000"/>
              </a:solidFill>
              <a:latin typeface="細明體" panose="02020509000000000000" pitchFamily="49" charset="-120"/>
              <a:ea typeface="細明體" panose="02020509000000000000" pitchFamily="49" charset="-120"/>
            </a:endParaRPr>
          </a:p>
          <a:p>
            <a:r>
              <a:rPr lang="zh-TW" altLang="en-US" sz="2400" dirty="0">
                <a:solidFill>
                  <a:srgbClr val="FF0000"/>
                </a:solidFill>
                <a:latin typeface="+mj-ea"/>
                <a:ea typeface="+mj-ea"/>
              </a:rPr>
              <a:t>散布、播送、交付、公然陳列或以他法供人觀覽</a:t>
            </a:r>
            <a:r>
              <a:rPr lang="zh-TW" altLang="en-US" sz="2400" dirty="0">
                <a:solidFill>
                  <a:srgbClr val="000000"/>
                </a:solidFill>
                <a:latin typeface="+mj-ea"/>
                <a:ea typeface="+mj-ea"/>
              </a:rPr>
              <a:t>、</a:t>
            </a:r>
            <a:r>
              <a:rPr lang="zh-TW" altLang="en-US" sz="2400" dirty="0">
                <a:solidFill>
                  <a:srgbClr val="FF0000"/>
                </a:solidFill>
                <a:latin typeface="+mj-ea"/>
                <a:ea typeface="+mj-ea"/>
              </a:rPr>
              <a:t>聽聞兒童或少年之性影像、與性相關而客觀上足以引起性慾或羞恥之圖畫、語音或其他物品者</a:t>
            </a:r>
            <a:r>
              <a:rPr lang="zh-TW" altLang="en-US" sz="2400" dirty="0">
                <a:solidFill>
                  <a:srgbClr val="000000"/>
                </a:solidFill>
                <a:latin typeface="+mj-ea"/>
                <a:ea typeface="+mj-ea"/>
              </a:rPr>
              <a:t>，處一年以上七年以下有期徒刑，得併科新臺幣五百萬元以下罰金。</a:t>
            </a:r>
          </a:p>
          <a:p>
            <a:r>
              <a:rPr lang="zh-TW" altLang="en-US" sz="2400" dirty="0">
                <a:solidFill>
                  <a:srgbClr val="FF0000"/>
                </a:solidFill>
                <a:latin typeface="+mj-ea"/>
                <a:ea typeface="+mj-ea"/>
              </a:rPr>
              <a:t>意圖散布、播送、交付或公然陳列而持有前項物品者</a:t>
            </a:r>
            <a:r>
              <a:rPr lang="zh-TW" altLang="en-US" sz="2400" dirty="0">
                <a:solidFill>
                  <a:srgbClr val="000000"/>
                </a:solidFill>
                <a:latin typeface="+mj-ea"/>
                <a:ea typeface="+mj-ea"/>
              </a:rPr>
              <a:t>，處六月以上五年以下有期徒刑，得併科新臺幣三百萬元以下罰金。</a:t>
            </a:r>
          </a:p>
          <a:p>
            <a:r>
              <a:rPr lang="zh-TW" altLang="en-US" sz="2400" dirty="0">
                <a:solidFill>
                  <a:srgbClr val="000000"/>
                </a:solidFill>
                <a:latin typeface="+mj-ea"/>
                <a:ea typeface="+mj-ea"/>
              </a:rPr>
              <a:t>意圖營利犯前二項之罪者，依各該條項之規定，加重其刑至二分之一。販賣前二項性影像、與性相關而客觀上足以引起性慾或羞恥之圖畫、語音或其他物品者，亦同。</a:t>
            </a:r>
          </a:p>
          <a:p>
            <a:r>
              <a:rPr lang="zh-TW" altLang="en-US" sz="2400" dirty="0">
                <a:solidFill>
                  <a:srgbClr val="000000"/>
                </a:solidFill>
                <a:latin typeface="+mj-ea"/>
                <a:ea typeface="+mj-ea"/>
              </a:rPr>
              <a:t>第一項及第三項之未遂犯罰之。</a:t>
            </a:r>
          </a:p>
          <a:p>
            <a:r>
              <a:rPr lang="zh-TW" altLang="en-US" sz="2400" dirty="0">
                <a:solidFill>
                  <a:srgbClr val="000000"/>
                </a:solidFill>
                <a:latin typeface="+mj-ea"/>
                <a:ea typeface="+mj-ea"/>
              </a:rPr>
              <a:t>查獲之第一項至第三項之附著物、圖畫及物品，不問屬於犯罪行為人與否，沒收之。</a:t>
            </a:r>
            <a:endParaRPr lang="zh-TW" altLang="en-US" sz="2400" b="0" i="0" dirty="0">
              <a:solidFill>
                <a:srgbClr val="000000"/>
              </a:solidFill>
              <a:effectLst/>
              <a:latin typeface="+mj-ea"/>
              <a:ea typeface="+mj-ea"/>
            </a:endParaRPr>
          </a:p>
        </p:txBody>
      </p:sp>
      <p:pic>
        <p:nvPicPr>
          <p:cNvPr id="3" name="图片 78">
            <a:extLst>
              <a:ext uri="{FF2B5EF4-FFF2-40B4-BE49-F238E27FC236}">
                <a16:creationId xmlns:a16="http://schemas.microsoft.com/office/drawing/2014/main" id="{BF5907BC-3EC6-4C50-A25B-08EC93168B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9445"/>
          <a:stretch/>
        </p:blipFill>
        <p:spPr>
          <a:xfrm>
            <a:off x="393391" y="787859"/>
            <a:ext cx="1072811" cy="787400"/>
          </a:xfrm>
          <a:prstGeom prst="rect">
            <a:avLst/>
          </a:prstGeom>
        </p:spPr>
      </p:pic>
    </p:spTree>
    <p:extLst>
      <p:ext uri="{BB962C8B-B14F-4D97-AF65-F5344CB8AC3E}">
        <p14:creationId xmlns:p14="http://schemas.microsoft.com/office/powerpoint/2010/main" val="4133300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B22DD88-14AE-41BE-8677-8143DC187E55}"/>
              </a:ext>
            </a:extLst>
          </p:cNvPr>
          <p:cNvSpPr/>
          <p:nvPr/>
        </p:nvSpPr>
        <p:spPr>
          <a:xfrm>
            <a:off x="1002535" y="685800"/>
            <a:ext cx="11034251" cy="5016758"/>
          </a:xfrm>
          <a:prstGeom prst="rect">
            <a:avLst/>
          </a:prstGeom>
        </p:spPr>
        <p:txBody>
          <a:bodyPr wrap="square">
            <a:spAutoFit/>
          </a:bodyPr>
          <a:lstStyle/>
          <a:p>
            <a:r>
              <a:rPr lang="zh-TW" altLang="en-US" sz="4000" b="1" dirty="0">
                <a:solidFill>
                  <a:prstClr val="black">
                    <a:lumMod val="75000"/>
                    <a:lumOff val="25000"/>
                  </a:prstClr>
                </a:solidFill>
                <a:latin typeface="+mn-ea"/>
              </a:rPr>
              <a:t>兒童及少年性剝削防制條例第</a:t>
            </a:r>
            <a:r>
              <a:rPr lang="en-US" altLang="zh-TW" sz="4000" b="1" dirty="0">
                <a:solidFill>
                  <a:prstClr val="black">
                    <a:lumMod val="75000"/>
                    <a:lumOff val="25000"/>
                  </a:prstClr>
                </a:solidFill>
                <a:latin typeface="+mn-ea"/>
              </a:rPr>
              <a:t>39</a:t>
            </a:r>
            <a:r>
              <a:rPr lang="zh-TW" altLang="en-US" sz="4000" b="1" dirty="0">
                <a:solidFill>
                  <a:prstClr val="black">
                    <a:lumMod val="75000"/>
                    <a:lumOff val="25000"/>
                  </a:prstClr>
                </a:solidFill>
                <a:latin typeface="+mn-ea"/>
              </a:rPr>
              <a:t>條</a:t>
            </a:r>
            <a:endParaRPr lang="en-US" altLang="zh-TW" sz="4000" b="1" dirty="0">
              <a:solidFill>
                <a:prstClr val="black">
                  <a:lumMod val="75000"/>
                  <a:lumOff val="25000"/>
                </a:prstClr>
              </a:solidFill>
              <a:latin typeface="+mn-ea"/>
            </a:endParaRPr>
          </a:p>
          <a:p>
            <a:endParaRPr lang="zh-TW" altLang="en-US" sz="4000" b="1" dirty="0">
              <a:solidFill>
                <a:prstClr val="black">
                  <a:lumMod val="75000"/>
                  <a:lumOff val="25000"/>
                </a:prstClr>
              </a:solidFill>
              <a:latin typeface="+mn-ea"/>
              <a:hlinkClick r:id="rId2"/>
            </a:endParaRPr>
          </a:p>
          <a:p>
            <a:r>
              <a:rPr lang="zh-TW" altLang="en-US" sz="2400" dirty="0">
                <a:solidFill>
                  <a:srgbClr val="000000"/>
                </a:solidFill>
                <a:latin typeface="+mj-ea"/>
                <a:ea typeface="+mj-ea"/>
              </a:rPr>
              <a:t>無正當理由持有兒童或少年之性影像，處一年以下有期徒刑、拘役或科或併科新臺幣三萬元以上三十萬元以下罰金。</a:t>
            </a:r>
          </a:p>
          <a:p>
            <a:r>
              <a:rPr lang="zh-TW" altLang="en-US" sz="2400" dirty="0">
                <a:solidFill>
                  <a:srgbClr val="FF0000"/>
                </a:solidFill>
                <a:latin typeface="+mj-ea"/>
                <a:ea typeface="+mj-ea"/>
              </a:rPr>
              <a:t>無正當理由持有兒童或少年與性相關而客觀上足以引起性慾或羞恥之圖畫、語音或其他物品，第一次被查獲者，處新臺幣一萬元以上十萬元以下罰鍰</a:t>
            </a:r>
            <a:r>
              <a:rPr lang="zh-TW" altLang="en-US" sz="2400" dirty="0">
                <a:solidFill>
                  <a:srgbClr val="000000"/>
                </a:solidFill>
                <a:latin typeface="+mj-ea"/>
                <a:ea typeface="+mj-ea"/>
              </a:rPr>
              <a:t>，並得令其接受二小時以上十小時以下之輔導教育，其附著物、圖畫及物品不問屬於持有人與否，沒入之。</a:t>
            </a:r>
          </a:p>
          <a:p>
            <a:r>
              <a:rPr lang="zh-TW" altLang="en-US" sz="2400" dirty="0">
                <a:solidFill>
                  <a:srgbClr val="FF0000"/>
                </a:solidFill>
                <a:latin typeface="+mj-ea"/>
                <a:ea typeface="+mj-ea"/>
              </a:rPr>
              <a:t>無正當理由持有兒童或少年與性相關而客觀上足以引起性慾或羞恥之圖畫、語音或其他物品第二次以上被查獲者，處新臺幣二萬元以上二十萬元以下罰金。</a:t>
            </a:r>
          </a:p>
          <a:p>
            <a:r>
              <a:rPr lang="zh-TW" altLang="en-US" sz="2400" dirty="0">
                <a:solidFill>
                  <a:srgbClr val="000000"/>
                </a:solidFill>
                <a:latin typeface="+mj-ea"/>
                <a:ea typeface="+mj-ea"/>
              </a:rPr>
              <a:t>查獲之第一項及第三項之附著物、圖畫及物品，不問屬於犯罪行為人與否，沒收之。</a:t>
            </a:r>
            <a:endParaRPr lang="zh-TW" altLang="en-US" sz="2400" b="0" i="0" dirty="0">
              <a:solidFill>
                <a:srgbClr val="000000"/>
              </a:solidFill>
              <a:effectLst/>
              <a:latin typeface="+mj-ea"/>
              <a:ea typeface="+mj-ea"/>
            </a:endParaRPr>
          </a:p>
        </p:txBody>
      </p:sp>
      <p:pic>
        <p:nvPicPr>
          <p:cNvPr id="3" name="图片 78">
            <a:extLst>
              <a:ext uri="{FF2B5EF4-FFF2-40B4-BE49-F238E27FC236}">
                <a16:creationId xmlns:a16="http://schemas.microsoft.com/office/drawing/2014/main" id="{F69C6F5D-BCE2-40BE-983F-7172726C80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9445"/>
          <a:stretch/>
        </p:blipFill>
        <p:spPr>
          <a:xfrm>
            <a:off x="0" y="685800"/>
            <a:ext cx="1072811" cy="787400"/>
          </a:xfrm>
          <a:prstGeom prst="rect">
            <a:avLst/>
          </a:prstGeom>
        </p:spPr>
      </p:pic>
    </p:spTree>
    <p:extLst>
      <p:ext uri="{BB962C8B-B14F-4D97-AF65-F5344CB8AC3E}">
        <p14:creationId xmlns:p14="http://schemas.microsoft.com/office/powerpoint/2010/main" val="3599813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643290" y="2094975"/>
            <a:ext cx="3670014" cy="2693642"/>
            <a:chOff x="1042322" y="1739901"/>
            <a:chExt cx="4637570" cy="340379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39445"/>
            <a:stretch/>
          </p:blipFill>
          <p:spPr>
            <a:xfrm>
              <a:off x="1042322" y="1739901"/>
              <a:ext cx="4637570" cy="3403790"/>
            </a:xfrm>
            <a:prstGeom prst="rect">
              <a:avLst/>
            </a:prstGeom>
          </p:spPr>
        </p:pic>
        <p:sp>
          <p:nvSpPr>
            <p:cNvPr id="8" name="文本框 7"/>
            <p:cNvSpPr txBox="1"/>
            <p:nvPr/>
          </p:nvSpPr>
          <p:spPr>
            <a:xfrm>
              <a:off x="2552699" y="2720253"/>
              <a:ext cx="1828800" cy="140010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600" b="1" i="0" u="none" strike="noStrike" kern="1200" cap="none" spc="0" normalizeH="0" baseline="0" noProof="0" dirty="0">
                <a:ln>
                  <a:noFill/>
                </a:ln>
                <a:solidFill>
                  <a:prstClr val="white"/>
                </a:solidFill>
                <a:effectLst/>
                <a:uLnTx/>
                <a:uFillTx/>
                <a:latin typeface="Arial"/>
                <a:ea typeface="微软雅黑"/>
                <a:cs typeface="+mn-cs"/>
              </a:endParaRPr>
            </a:p>
          </p:txBody>
        </p:sp>
      </p:grpSp>
      <p:sp>
        <p:nvSpPr>
          <p:cNvPr id="16" name="文本框 15"/>
          <p:cNvSpPr txBox="1"/>
          <p:nvPr/>
        </p:nvSpPr>
        <p:spPr>
          <a:xfrm>
            <a:off x="4425177" y="2929430"/>
            <a:ext cx="7538515" cy="3139321"/>
          </a:xfrm>
          <a:prstGeom prst="rect">
            <a:avLst/>
          </a:prstGeom>
          <a:noFill/>
        </p:spPr>
        <p:txBody>
          <a:bodyPr wrap="square" rtlCol="0">
            <a:spAutoFit/>
            <a:scene3d>
              <a:camera prst="orthographicFront"/>
              <a:lightRig rig="threePt" dir="t"/>
            </a:scene3d>
            <a:sp3d contourW="12700"/>
          </a:bodyPr>
          <a:lstStyle/>
          <a:p>
            <a:pPr marL="274320" indent="-274320">
              <a:spcAft>
                <a:spcPts val="0"/>
              </a:spcAft>
              <a:defRPr/>
            </a:pPr>
            <a:r>
              <a:rPr lang="zh-TW" altLang="en-US" sz="5400" b="1" dirty="0">
                <a:latin typeface="+mn-ea"/>
              </a:rPr>
              <a:t>「性剝削無所不在」</a:t>
            </a:r>
            <a:endParaRPr lang="en-US" altLang="zh-TW" sz="5400" b="1" dirty="0">
              <a:latin typeface="+mn-ea"/>
            </a:endParaRPr>
          </a:p>
          <a:p>
            <a:pPr marL="274320" indent="-274320">
              <a:spcAft>
                <a:spcPts val="0"/>
              </a:spcAft>
              <a:defRPr/>
            </a:pPr>
            <a:r>
              <a:rPr lang="zh-TW" altLang="en-US" sz="5400" b="1" dirty="0">
                <a:latin typeface="+mn-ea"/>
              </a:rPr>
              <a:t>                   犯罪類型</a:t>
            </a:r>
            <a:endParaRPr lang="en-US" altLang="zh-TW" sz="5400" b="1" dirty="0">
              <a:latin typeface="+mn-ea"/>
            </a:endParaRPr>
          </a:p>
          <a:p>
            <a:pPr marL="274320" indent="-274320">
              <a:spcAft>
                <a:spcPts val="0"/>
              </a:spcAft>
              <a:defRPr/>
            </a:pPr>
            <a:r>
              <a:rPr lang="en-US" altLang="zh-TW" sz="5400" b="1" dirty="0">
                <a:latin typeface="+mn-ea"/>
              </a:rPr>
              <a:t>             </a:t>
            </a:r>
          </a:p>
          <a:p>
            <a:pPr>
              <a:defRPr/>
            </a:pPr>
            <a:endParaRPr lang="zh-TW" altLang="en-US" sz="3600" b="1" dirty="0">
              <a:latin typeface="+mn-ea"/>
            </a:endParaRPr>
          </a:p>
        </p:txBody>
      </p:sp>
      <p:grpSp>
        <p:nvGrpSpPr>
          <p:cNvPr id="19" name="组合 18"/>
          <p:cNvGrpSpPr/>
          <p:nvPr/>
        </p:nvGrpSpPr>
        <p:grpSpPr>
          <a:xfrm>
            <a:off x="9722985" y="6139992"/>
            <a:ext cx="1594303" cy="377374"/>
            <a:chOff x="9722985" y="5717714"/>
            <a:chExt cx="1594303" cy="377374"/>
          </a:xfrm>
        </p:grpSpPr>
        <p:grpSp>
          <p:nvGrpSpPr>
            <p:cNvPr id="20" name="组合 19"/>
            <p:cNvGrpSpPr/>
            <p:nvPr/>
          </p:nvGrpSpPr>
          <p:grpSpPr>
            <a:xfrm>
              <a:off x="9722985" y="5717714"/>
              <a:ext cx="1594303" cy="377374"/>
              <a:chOff x="9956800" y="4113202"/>
              <a:chExt cx="2391457" cy="566062"/>
            </a:xfrm>
          </p:grpSpPr>
          <p:sp>
            <p:nvSpPr>
              <p:cNvPr id="24" name="椭圆 23"/>
              <p:cNvSpPr/>
              <p:nvPr/>
            </p:nvSpPr>
            <p:spPr>
              <a:xfrm>
                <a:off x="9956800" y="4113202"/>
                <a:ext cx="566057" cy="566057"/>
              </a:xfrm>
              <a:prstGeom prst="ellipse">
                <a:avLst/>
              </a:prstGeom>
              <a:solidFill>
                <a:srgbClr val="00A9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椭圆 24"/>
              <p:cNvSpPr/>
              <p:nvPr/>
            </p:nvSpPr>
            <p:spPr>
              <a:xfrm>
                <a:off x="10869500" y="4113207"/>
                <a:ext cx="566057" cy="566057"/>
              </a:xfrm>
              <a:prstGeom prst="ellipse">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6" name="椭圆 25"/>
              <p:cNvSpPr/>
              <p:nvPr/>
            </p:nvSpPr>
            <p:spPr>
              <a:xfrm>
                <a:off x="11782200" y="4113207"/>
                <a:ext cx="566057" cy="566057"/>
              </a:xfrm>
              <a:prstGeom prst="ellipse">
                <a:avLst/>
              </a:prstGeom>
              <a:solidFill>
                <a:srgbClr val="FF8F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21" name="椭圆 11"/>
            <p:cNvSpPr/>
            <p:nvPr/>
          </p:nvSpPr>
          <p:spPr>
            <a:xfrm>
              <a:off x="9813775" y="5805485"/>
              <a:ext cx="195792" cy="20182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2" name="椭圆 23"/>
            <p:cNvSpPr/>
            <p:nvPr/>
          </p:nvSpPr>
          <p:spPr>
            <a:xfrm>
              <a:off x="10419225" y="5812121"/>
              <a:ext cx="201824" cy="188558"/>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3" name="椭圆 32"/>
            <p:cNvSpPr/>
            <p:nvPr/>
          </p:nvSpPr>
          <p:spPr>
            <a:xfrm>
              <a:off x="11027691" y="5824802"/>
              <a:ext cx="201824" cy="16319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Tree>
    <p:extLst>
      <p:ext uri="{BB962C8B-B14F-4D97-AF65-F5344CB8AC3E}">
        <p14:creationId xmlns:p14="http://schemas.microsoft.com/office/powerpoint/2010/main" val="3406612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包图主题2">
  <a:themeElements>
    <a:clrScheme name="自定义 93">
      <a:dk1>
        <a:sysClr val="windowText" lastClr="000000"/>
      </a:dk1>
      <a:lt1>
        <a:sysClr val="window" lastClr="FFFFFF"/>
      </a:lt1>
      <a:dk2>
        <a:srgbClr val="44546A"/>
      </a:dk2>
      <a:lt2>
        <a:srgbClr val="E7E6E6"/>
      </a:lt2>
      <a:accent1>
        <a:srgbClr val="00A99D"/>
      </a:accent1>
      <a:accent2>
        <a:srgbClr val="8CC63F"/>
      </a:accent2>
      <a:accent3>
        <a:srgbClr val="FF8F29"/>
      </a:accent3>
      <a:accent4>
        <a:srgbClr val="00A99D"/>
      </a:accent4>
      <a:accent5>
        <a:srgbClr val="8CC63F"/>
      </a:accent5>
      <a:accent6>
        <a:srgbClr val="FF8F29"/>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93">
    <a:dk1>
      <a:sysClr val="windowText" lastClr="000000"/>
    </a:dk1>
    <a:lt1>
      <a:sysClr val="window" lastClr="FFFFFF"/>
    </a:lt1>
    <a:dk2>
      <a:srgbClr val="44546A"/>
    </a:dk2>
    <a:lt2>
      <a:srgbClr val="E7E6E6"/>
    </a:lt2>
    <a:accent1>
      <a:srgbClr val="00A99D"/>
    </a:accent1>
    <a:accent2>
      <a:srgbClr val="8CC63F"/>
    </a:accent2>
    <a:accent3>
      <a:srgbClr val="FF8F29"/>
    </a:accent3>
    <a:accent4>
      <a:srgbClr val="00A99D"/>
    </a:accent4>
    <a:accent5>
      <a:srgbClr val="8CC63F"/>
    </a:accent5>
    <a:accent6>
      <a:srgbClr val="FF8F29"/>
    </a:accent6>
    <a:hlink>
      <a:srgbClr val="0563C1"/>
    </a:hlink>
    <a:folHlink>
      <a:srgbClr val="954F72"/>
    </a:folHlink>
  </a:clrScheme>
</a:themeOverride>
</file>

<file path=ppt/theme/themeOverride2.xml><?xml version="1.0" encoding="utf-8"?>
<a:themeOverride xmlns:a="http://schemas.openxmlformats.org/drawingml/2006/main">
  <a:clrScheme name="自定义 93">
    <a:dk1>
      <a:sysClr val="windowText" lastClr="000000"/>
    </a:dk1>
    <a:lt1>
      <a:sysClr val="window" lastClr="FFFFFF"/>
    </a:lt1>
    <a:dk2>
      <a:srgbClr val="44546A"/>
    </a:dk2>
    <a:lt2>
      <a:srgbClr val="E7E6E6"/>
    </a:lt2>
    <a:accent1>
      <a:srgbClr val="00A99D"/>
    </a:accent1>
    <a:accent2>
      <a:srgbClr val="8CC63F"/>
    </a:accent2>
    <a:accent3>
      <a:srgbClr val="FF8F29"/>
    </a:accent3>
    <a:accent4>
      <a:srgbClr val="00A99D"/>
    </a:accent4>
    <a:accent5>
      <a:srgbClr val="8CC63F"/>
    </a:accent5>
    <a:accent6>
      <a:srgbClr val="FF8F29"/>
    </a:accent6>
    <a:hlink>
      <a:srgbClr val="0563C1"/>
    </a:hlink>
    <a:folHlink>
      <a:srgbClr val="954F72"/>
    </a:folHlink>
  </a:clrScheme>
</a:themeOverride>
</file>

<file path=ppt/theme/themeOverride3.xml><?xml version="1.0" encoding="utf-8"?>
<a:themeOverride xmlns:a="http://schemas.openxmlformats.org/drawingml/2006/main">
  <a:clrScheme name="自定义 93">
    <a:dk1>
      <a:sysClr val="windowText" lastClr="000000"/>
    </a:dk1>
    <a:lt1>
      <a:sysClr val="window" lastClr="FFFFFF"/>
    </a:lt1>
    <a:dk2>
      <a:srgbClr val="44546A"/>
    </a:dk2>
    <a:lt2>
      <a:srgbClr val="E7E6E6"/>
    </a:lt2>
    <a:accent1>
      <a:srgbClr val="00A99D"/>
    </a:accent1>
    <a:accent2>
      <a:srgbClr val="8CC63F"/>
    </a:accent2>
    <a:accent3>
      <a:srgbClr val="FF8F29"/>
    </a:accent3>
    <a:accent4>
      <a:srgbClr val="00A99D"/>
    </a:accent4>
    <a:accent5>
      <a:srgbClr val="8CC63F"/>
    </a:accent5>
    <a:accent6>
      <a:srgbClr val="FF8F29"/>
    </a:accent6>
    <a:hlink>
      <a:srgbClr val="0563C1"/>
    </a:hlink>
    <a:folHlink>
      <a:srgbClr val="954F72"/>
    </a:folHlink>
  </a:clrScheme>
</a:themeOverride>
</file>

<file path=ppt/theme/themeOverride4.xml><?xml version="1.0" encoding="utf-8"?>
<a:themeOverride xmlns:a="http://schemas.openxmlformats.org/drawingml/2006/main">
  <a:clrScheme name="自定义 93">
    <a:dk1>
      <a:sysClr val="windowText" lastClr="000000"/>
    </a:dk1>
    <a:lt1>
      <a:sysClr val="window" lastClr="FFFFFF"/>
    </a:lt1>
    <a:dk2>
      <a:srgbClr val="44546A"/>
    </a:dk2>
    <a:lt2>
      <a:srgbClr val="E7E6E6"/>
    </a:lt2>
    <a:accent1>
      <a:srgbClr val="00A99D"/>
    </a:accent1>
    <a:accent2>
      <a:srgbClr val="8CC63F"/>
    </a:accent2>
    <a:accent3>
      <a:srgbClr val="FF8F29"/>
    </a:accent3>
    <a:accent4>
      <a:srgbClr val="00A99D"/>
    </a:accent4>
    <a:accent5>
      <a:srgbClr val="8CC63F"/>
    </a:accent5>
    <a:accent6>
      <a:srgbClr val="FF8F29"/>
    </a:accent6>
    <a:hlink>
      <a:srgbClr val="0563C1"/>
    </a:hlink>
    <a:folHlink>
      <a:srgbClr val="954F72"/>
    </a:folHlink>
  </a:clrScheme>
</a:themeOverride>
</file>

<file path=ppt/theme/themeOverride5.xml><?xml version="1.0" encoding="utf-8"?>
<a:themeOverride xmlns:a="http://schemas.openxmlformats.org/drawingml/2006/main">
  <a:clrScheme name="自定义 93">
    <a:dk1>
      <a:sysClr val="windowText" lastClr="000000"/>
    </a:dk1>
    <a:lt1>
      <a:sysClr val="window" lastClr="FFFFFF"/>
    </a:lt1>
    <a:dk2>
      <a:srgbClr val="44546A"/>
    </a:dk2>
    <a:lt2>
      <a:srgbClr val="E7E6E6"/>
    </a:lt2>
    <a:accent1>
      <a:srgbClr val="00A99D"/>
    </a:accent1>
    <a:accent2>
      <a:srgbClr val="8CC63F"/>
    </a:accent2>
    <a:accent3>
      <a:srgbClr val="FF8F29"/>
    </a:accent3>
    <a:accent4>
      <a:srgbClr val="00A99D"/>
    </a:accent4>
    <a:accent5>
      <a:srgbClr val="8CC63F"/>
    </a:accent5>
    <a:accent6>
      <a:srgbClr val="FF8F29"/>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16993</TotalTime>
  <Words>2312</Words>
  <Application>Microsoft Office PowerPoint</Application>
  <PresentationFormat>寬螢幕</PresentationFormat>
  <Paragraphs>199</Paragraphs>
  <Slides>27</Slides>
  <Notes>12</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27</vt:i4>
      </vt:variant>
    </vt:vector>
  </HeadingPairs>
  <TitlesOfParts>
    <vt:vector size="42" baseType="lpstr">
      <vt:lpstr>等线</vt:lpstr>
      <vt:lpstr>微软雅黑</vt:lpstr>
      <vt:lpstr>Noto Sans TC</vt:lpstr>
      <vt:lpstr>PT Sans</vt:lpstr>
      <vt:lpstr>PT Sans Caption</vt:lpstr>
      <vt:lpstr>张海山锐谐体2.0-授权联系：Samtype@QQ.com</vt:lpstr>
      <vt:lpstr>細明體</vt:lpstr>
      <vt:lpstr>微軟正黑體</vt:lpstr>
      <vt:lpstr>新細明體</vt:lpstr>
      <vt:lpstr>Arial</vt:lpstr>
      <vt:lpstr>Calibri</vt:lpstr>
      <vt:lpstr>Century Gothic</vt:lpstr>
      <vt:lpstr>Impact</vt:lpstr>
      <vt:lpstr>Wingdings</vt:lpstr>
      <vt:lpstr>包图主题2</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蘇鈺庭</cp:lastModifiedBy>
  <cp:revision>403</cp:revision>
  <cp:lastPrinted>2021-10-12T11:13:02Z</cp:lastPrinted>
  <dcterms:created xsi:type="dcterms:W3CDTF">2017-07-27T02:21:57Z</dcterms:created>
  <dcterms:modified xsi:type="dcterms:W3CDTF">2023-11-01T02:11:07Z</dcterms:modified>
</cp:coreProperties>
</file>